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</p:sldIdLst>
  <p:sldSz cy="5143500" cx="9144000"/>
  <p:notesSz cx="6858000" cy="9144000"/>
  <p:embeddedFontLst>
    <p:embeddedFont>
      <p:font typeface="Montserrat"/>
      <p:regular r:id="rId84"/>
      <p:bold r:id="rId85"/>
      <p:italic r:id="rId86"/>
      <p:boldItalic r:id="rId87"/>
    </p:embeddedFont>
    <p:embeddedFont>
      <p:font typeface="Montserrat Medium"/>
      <p:regular r:id="rId88"/>
      <p:bold r:id="rId89"/>
      <p:italic r:id="rId90"/>
      <p:boldItalic r:id="rId91"/>
    </p:embeddedFont>
    <p:embeddedFont>
      <p:font typeface="Oswald"/>
      <p:regular r:id="rId92"/>
      <p:bold r:id="rId9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8DA611-0D3C-4AF8-A8C1-4CD4845CAD12}">
  <a:tblStyle styleId="{2E8DA611-0D3C-4AF8-A8C1-4CD4845CAD1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E07CF701-04C5-4158-876C-32971D2F62A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01794CA0-6949-467F-B4A8-22E450A6A866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Montserrat-regular.fntdata"/><Relationship Id="rId83" Type="http://schemas.openxmlformats.org/officeDocument/2006/relationships/slide" Target="slides/slide76.xml"/><Relationship Id="rId42" Type="http://schemas.openxmlformats.org/officeDocument/2006/relationships/slide" Target="slides/slide35.xml"/><Relationship Id="rId86" Type="http://schemas.openxmlformats.org/officeDocument/2006/relationships/font" Target="fonts/Montserrat-italic.fntdata"/><Relationship Id="rId41" Type="http://schemas.openxmlformats.org/officeDocument/2006/relationships/slide" Target="slides/slide34.xml"/><Relationship Id="rId85" Type="http://schemas.openxmlformats.org/officeDocument/2006/relationships/font" Target="fonts/Montserrat-bold.fntdata"/><Relationship Id="rId44" Type="http://schemas.openxmlformats.org/officeDocument/2006/relationships/slide" Target="slides/slide37.xml"/><Relationship Id="rId88" Type="http://schemas.openxmlformats.org/officeDocument/2006/relationships/font" Target="fonts/MontserratMedium-regular.fntdata"/><Relationship Id="rId43" Type="http://schemas.openxmlformats.org/officeDocument/2006/relationships/slide" Target="slides/slide36.xml"/><Relationship Id="rId87" Type="http://schemas.openxmlformats.org/officeDocument/2006/relationships/font" Target="fonts/Montserrat-boldItalic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9" Type="http://schemas.openxmlformats.org/officeDocument/2006/relationships/font" Target="fonts/MontserratMedium-bold.fntdata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31" Type="http://schemas.openxmlformats.org/officeDocument/2006/relationships/slide" Target="slides/slide24.xml"/><Relationship Id="rId75" Type="http://schemas.openxmlformats.org/officeDocument/2006/relationships/slide" Target="slides/slide68.xml"/><Relationship Id="rId30" Type="http://schemas.openxmlformats.org/officeDocument/2006/relationships/slide" Target="slides/slide23.xml"/><Relationship Id="rId74" Type="http://schemas.openxmlformats.org/officeDocument/2006/relationships/slide" Target="slides/slide67.xml"/><Relationship Id="rId33" Type="http://schemas.openxmlformats.org/officeDocument/2006/relationships/slide" Target="slides/slide26.xml"/><Relationship Id="rId77" Type="http://schemas.openxmlformats.org/officeDocument/2006/relationships/slide" Target="slides/slide70.xml"/><Relationship Id="rId32" Type="http://schemas.openxmlformats.org/officeDocument/2006/relationships/slide" Target="slides/slide25.xml"/><Relationship Id="rId76" Type="http://schemas.openxmlformats.org/officeDocument/2006/relationships/slide" Target="slides/slide69.xml"/><Relationship Id="rId35" Type="http://schemas.openxmlformats.org/officeDocument/2006/relationships/slide" Target="slides/slide28.xml"/><Relationship Id="rId79" Type="http://schemas.openxmlformats.org/officeDocument/2006/relationships/slide" Target="slides/slide72.xml"/><Relationship Id="rId34" Type="http://schemas.openxmlformats.org/officeDocument/2006/relationships/slide" Target="slides/slide27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91" Type="http://schemas.openxmlformats.org/officeDocument/2006/relationships/font" Target="fonts/MontserratMedium-boldItalic.fntdata"/><Relationship Id="rId90" Type="http://schemas.openxmlformats.org/officeDocument/2006/relationships/font" Target="fonts/MontserratMedium-italic.fntdata"/><Relationship Id="rId93" Type="http://schemas.openxmlformats.org/officeDocument/2006/relationships/font" Target="fonts/Oswald-bold.fntdata"/><Relationship Id="rId92" Type="http://schemas.openxmlformats.org/officeDocument/2006/relationships/font" Target="fonts/Oswald-regular.fntdata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g>
</file>

<file path=ppt/media/image110.png>
</file>

<file path=ppt/media/image111.png>
</file>

<file path=ppt/media/image112.png>
</file>

<file path=ppt/media/image113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60.png>
</file>

<file path=ppt/media/image61.png>
</file>

<file path=ppt/media/image62.png>
</file>

<file path=ppt/media/image67.jpg>
</file>

<file path=ppt/media/image7.png>
</file>

<file path=ppt/media/image71.png>
</file>

<file path=ppt/media/image72.jpg>
</file>

<file path=ppt/media/image73.png>
</file>

<file path=ppt/media/image75.jpg>
</file>

<file path=ppt/media/image77.png>
</file>

<file path=ppt/media/image8.png>
</file>

<file path=ppt/media/image87.png>
</file>

<file path=ppt/media/image88.png>
</file>

<file path=ppt/media/image89.jpg>
</file>

<file path=ppt/media/image9.png>
</file>

<file path=ppt/media/image90.png>
</file>

<file path=ppt/media/image91.png>
</file>

<file path=ppt/media/image92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dc302e92ba_1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dc302e92ba_1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dc302e92ba_1_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dc302e92ba_1_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dc302e92ba_1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dc302e92ba_1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dc302e92ba_1_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dc302e92ba_1_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dc302e92ba_1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dc302e92ba_1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dc302e92ba_1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dc302e92ba_1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dc302e92ba_1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dc302e92ba_1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dc302e92ba_1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dc302e92ba_1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dc302e92ba_1_7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dc302e92ba_1_7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dc302e92ba_1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dc302e92ba_1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dc302e92ba_1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dc302e92ba_1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dc302e92ba_1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dc302e92ba_1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dc302e92ba_1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dc302e92ba_1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dc302e92ba_1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dc302e92ba_1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dc302e92ba_1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dc302e92ba_1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dc302e92ba_1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1dc302e92ba_1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dc302e92ba_1_7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dc302e92ba_1_7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dc302e92ba_1_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dc302e92ba_1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dc302e92ba_1_8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dc302e92ba_1_8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dc302e92ba_1_8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dc302e92ba_1_8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dc302e92ba_1_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dc302e92ba_1_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dc302e92ba_1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dc302e92ba_1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dc302e92ba_1_5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dc302e92ba_1_5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dc302e92ba_1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dc302e92ba_1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dc302e92ba_1_8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dc302e92ba_1_8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dc302e92ba_1_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dc302e92ba_1_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dc302e92ba_1_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dc302e92ba_1_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dc302e92ba_1_8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dc302e92ba_1_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dc302e92ba_1_8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dc302e92ba_1_8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dc302e92ba_1_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dc302e92ba_1_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dc302e92ba_1_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dc302e92ba_1_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1dc302e92ba_1_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1dc302e92ba_1_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dc302e92ba_1_9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1dc302e92ba_1_9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dc302e92ba_1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dc302e92ba_1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dc302e92ba_1_9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1dc302e92ba_1_9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dc302e92ba_1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1dc302e92ba_1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dc302e92ba_1_10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dc302e92ba_1_10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1dc302e92ba_1_10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1dc302e92ba_1_10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1dc302e92ba_1_10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1dc302e92ba_1_10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1dc302e92ba_1_1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1dc302e92ba_1_1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1dc302e92ba_1_1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1dc302e92ba_1_1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1dc302e92ba_1_1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1dc302e92ba_1_1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1dc302e92ba_1_1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1dc302e92ba_1_1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dc302e92ba_1_1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dc302e92ba_1_1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dc302e92ba_1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dc302e92ba_1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1dc302e92ba_1_1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1dc302e92ba_1_1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dc302e92ba_1_1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1dc302e92ba_1_1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dc302e92ba_1_1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dc302e92ba_1_1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1dc302e92ba_1_1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1dc302e92ba_1_1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dc302e92ba_1_1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dc302e92ba_1_1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dc302e92ba_1_1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dc302e92ba_1_1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1dc302e92ba_1_1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1dc302e92ba_1_1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dc302e92ba_1_1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dc302e92ba_1_1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1dc302e92ba_1_1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1dc302e92ba_1_1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1dc302e92ba_1_1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1dc302e92ba_1_1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dc302e92ba_1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dc302e92ba_1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1dc302e92ba_1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1dc302e92ba_1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1dc302e92ba_1_1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1dc302e92ba_1_1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dc302e92ba_1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1dc302e92ba_1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1dc302e92ba_1_1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1dc302e92ba_1_1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dc302e92ba_1_1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dc302e92ba_1_1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1dc302e92ba_1_1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1dc302e92ba_1_1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dc302e92ba_1_1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dc302e92ba_1_1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1dc302e92ba_1_1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1dc302e92ba_1_1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1dc302e92ba_1_1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1dc302e92ba_1_1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1dc302e92ba_1_1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1dc302e92ba_1_1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dc302e92ba_1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dc302e92ba_1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1dc302e92ba_1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1dc302e92ba_1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1dc302e92ba_1_1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1dc302e92ba_1_1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dc302e92ba_1_1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dc302e92ba_1_1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1dc302e92ba_1_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1dc302e92ba_1_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1dc302e92ba_1_1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1dc302e92ba_1_1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dc302e92ba_1_1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dc302e92ba_1_1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1dc302e92ba_1_1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Google Shape;1016;g1dc302e92ba_1_1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dc302e92ba_1_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dc302e92ba_1_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dc302e92ba_1_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dc302e92ba_1_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-30000" y="4663225"/>
            <a:ext cx="9204000" cy="5355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-30000" y="2014700"/>
            <a:ext cx="9204000" cy="209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-30000" y="3628100"/>
            <a:ext cx="9204000" cy="209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-30000" y="2224088"/>
            <a:ext cx="9204000" cy="14040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 txBox="1"/>
          <p:nvPr>
            <p:ph type="ctrTitle"/>
          </p:nvPr>
        </p:nvSpPr>
        <p:spPr>
          <a:xfrm>
            <a:off x="183058" y="13822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swald"/>
              <a:buNone/>
              <a:defRPr sz="5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Font typeface="Oswald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Font typeface="Oswald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Font typeface="Oswald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Font typeface="Oswald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Font typeface="Oswald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Font typeface="Oswald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Font typeface="Oswald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Font typeface="Oswald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4663200"/>
            <a:ext cx="85206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swald"/>
              <a:buNone/>
              <a:defRPr sz="17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150" y="81750"/>
            <a:ext cx="2570849" cy="110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896400" y="111199"/>
            <a:ext cx="2124750" cy="211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6866794" y="81750"/>
            <a:ext cx="2154356" cy="21423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/>
          <p:nvPr/>
        </p:nvSpPr>
        <p:spPr>
          <a:xfrm>
            <a:off x="-30000" y="2014700"/>
            <a:ext cx="9204000" cy="209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/>
          <p:nvPr/>
        </p:nvSpPr>
        <p:spPr>
          <a:xfrm>
            <a:off x="-30000" y="3628100"/>
            <a:ext cx="9204000" cy="209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-30000" y="2224088"/>
            <a:ext cx="9204000" cy="14040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438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50" y="81750"/>
            <a:ext cx="2570849" cy="11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/>
          <p:nvPr/>
        </p:nvSpPr>
        <p:spPr>
          <a:xfrm>
            <a:off x="-30000" y="-12000"/>
            <a:ext cx="9204000" cy="8631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/>
          <p:nvPr/>
        </p:nvSpPr>
        <p:spPr>
          <a:xfrm>
            <a:off x="-12000" y="4500000"/>
            <a:ext cx="9204000" cy="6555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Oswald"/>
              <a:buNone/>
              <a:defRPr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500">
                <a:solidFill>
                  <a:schemeClr val="lt1"/>
                </a:solidFill>
              </a:defRPr>
            </a:lvl1pPr>
            <a:lvl2pPr lvl="1" rtl="0">
              <a:buNone/>
              <a:defRPr sz="1500">
                <a:solidFill>
                  <a:schemeClr val="lt1"/>
                </a:solidFill>
              </a:defRPr>
            </a:lvl2pPr>
            <a:lvl3pPr lvl="2" rtl="0">
              <a:buNone/>
              <a:defRPr sz="1500">
                <a:solidFill>
                  <a:schemeClr val="lt1"/>
                </a:solidFill>
              </a:defRPr>
            </a:lvl3pPr>
            <a:lvl4pPr lvl="3" rtl="0">
              <a:buNone/>
              <a:defRPr sz="1500">
                <a:solidFill>
                  <a:schemeClr val="lt1"/>
                </a:solidFill>
              </a:defRPr>
            </a:lvl4pPr>
            <a:lvl5pPr lvl="4" rtl="0">
              <a:buNone/>
              <a:defRPr sz="1500">
                <a:solidFill>
                  <a:schemeClr val="lt1"/>
                </a:solidFill>
              </a:defRPr>
            </a:lvl5pPr>
            <a:lvl6pPr lvl="5" rtl="0">
              <a:buNone/>
              <a:defRPr sz="1500">
                <a:solidFill>
                  <a:schemeClr val="lt1"/>
                </a:solidFill>
              </a:defRPr>
            </a:lvl6pPr>
            <a:lvl7pPr lvl="6" rtl="0">
              <a:buNone/>
              <a:defRPr sz="1500">
                <a:solidFill>
                  <a:schemeClr val="lt1"/>
                </a:solidFill>
              </a:defRPr>
            </a:lvl7pPr>
            <a:lvl8pPr lvl="7" rtl="0">
              <a:buNone/>
              <a:defRPr sz="1500">
                <a:solidFill>
                  <a:schemeClr val="lt1"/>
                </a:solidFill>
              </a:defRPr>
            </a:lvl8pPr>
            <a:lvl9pPr lvl="8" rtl="0">
              <a:buNone/>
              <a:defRPr sz="15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384225"/>
            <a:ext cx="2003999" cy="86307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/>
          <p:nvPr/>
        </p:nvSpPr>
        <p:spPr>
          <a:xfrm>
            <a:off x="-12000" y="4384225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-30000" y="837600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-12000" y="4500000"/>
            <a:ext cx="9204000" cy="6555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500">
                <a:solidFill>
                  <a:schemeClr val="lt1"/>
                </a:solidFill>
              </a:defRPr>
            </a:lvl1pPr>
            <a:lvl2pPr lvl="1" rtl="0">
              <a:buNone/>
              <a:defRPr sz="1500">
                <a:solidFill>
                  <a:schemeClr val="lt1"/>
                </a:solidFill>
              </a:defRPr>
            </a:lvl2pPr>
            <a:lvl3pPr lvl="2" rtl="0">
              <a:buNone/>
              <a:defRPr sz="1500">
                <a:solidFill>
                  <a:schemeClr val="lt1"/>
                </a:solidFill>
              </a:defRPr>
            </a:lvl3pPr>
            <a:lvl4pPr lvl="3" rtl="0">
              <a:buNone/>
              <a:defRPr sz="1500">
                <a:solidFill>
                  <a:schemeClr val="lt1"/>
                </a:solidFill>
              </a:defRPr>
            </a:lvl4pPr>
            <a:lvl5pPr lvl="4" rtl="0">
              <a:buNone/>
              <a:defRPr sz="1500">
                <a:solidFill>
                  <a:schemeClr val="lt1"/>
                </a:solidFill>
              </a:defRPr>
            </a:lvl5pPr>
            <a:lvl6pPr lvl="5" rtl="0">
              <a:buNone/>
              <a:defRPr sz="1500">
                <a:solidFill>
                  <a:schemeClr val="lt1"/>
                </a:solidFill>
              </a:defRPr>
            </a:lvl6pPr>
            <a:lvl7pPr lvl="6" rtl="0">
              <a:buNone/>
              <a:defRPr sz="1500">
                <a:solidFill>
                  <a:schemeClr val="lt1"/>
                </a:solidFill>
              </a:defRPr>
            </a:lvl7pPr>
            <a:lvl8pPr lvl="7" rtl="0">
              <a:buNone/>
              <a:defRPr sz="1500">
                <a:solidFill>
                  <a:schemeClr val="lt1"/>
                </a:solidFill>
              </a:defRPr>
            </a:lvl8pPr>
            <a:lvl9pPr lvl="8" rtl="0">
              <a:buNone/>
              <a:defRPr sz="15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384225"/>
            <a:ext cx="2003999" cy="86307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/>
          <p:nvPr/>
        </p:nvSpPr>
        <p:spPr>
          <a:xfrm>
            <a:off x="-12000" y="4384225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-30000" y="-12000"/>
            <a:ext cx="9204000" cy="8631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Oswald"/>
              <a:buNone/>
              <a:defRPr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7"/>
          <p:cNvSpPr/>
          <p:nvPr/>
        </p:nvSpPr>
        <p:spPr>
          <a:xfrm>
            <a:off x="-30000" y="837600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500">
                <a:solidFill>
                  <a:srgbClr val="4A86E8"/>
                </a:solidFill>
              </a:defRPr>
            </a:lvl1pPr>
            <a:lvl2pPr lvl="1" rtl="0">
              <a:buNone/>
              <a:defRPr sz="1500">
                <a:solidFill>
                  <a:srgbClr val="4A86E8"/>
                </a:solidFill>
              </a:defRPr>
            </a:lvl2pPr>
            <a:lvl3pPr lvl="2" rtl="0">
              <a:buNone/>
              <a:defRPr sz="1500">
                <a:solidFill>
                  <a:srgbClr val="4A86E8"/>
                </a:solidFill>
              </a:defRPr>
            </a:lvl3pPr>
            <a:lvl4pPr lvl="3" rtl="0">
              <a:buNone/>
              <a:defRPr sz="1500">
                <a:solidFill>
                  <a:srgbClr val="4A86E8"/>
                </a:solidFill>
              </a:defRPr>
            </a:lvl4pPr>
            <a:lvl5pPr lvl="4" rtl="0">
              <a:buNone/>
              <a:defRPr sz="1500">
                <a:solidFill>
                  <a:srgbClr val="4A86E8"/>
                </a:solidFill>
              </a:defRPr>
            </a:lvl5pPr>
            <a:lvl6pPr lvl="5" rtl="0">
              <a:buNone/>
              <a:defRPr sz="1500">
                <a:solidFill>
                  <a:srgbClr val="4A86E8"/>
                </a:solidFill>
              </a:defRPr>
            </a:lvl6pPr>
            <a:lvl7pPr lvl="6" rtl="0">
              <a:buNone/>
              <a:defRPr sz="1500">
                <a:solidFill>
                  <a:srgbClr val="4A86E8"/>
                </a:solidFill>
              </a:defRPr>
            </a:lvl7pPr>
            <a:lvl8pPr lvl="7" rtl="0">
              <a:buNone/>
              <a:defRPr sz="1500">
                <a:solidFill>
                  <a:srgbClr val="4A86E8"/>
                </a:solidFill>
              </a:defRPr>
            </a:lvl8pPr>
            <a:lvl9pPr lvl="8" rtl="0">
              <a:buNone/>
              <a:defRPr sz="1500">
                <a:solidFill>
                  <a:srgbClr val="4A86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384225"/>
            <a:ext cx="2003999" cy="86307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/>
          <p:nvPr/>
        </p:nvSpPr>
        <p:spPr>
          <a:xfrm>
            <a:off x="-30000" y="-12000"/>
            <a:ext cx="9204000" cy="8631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Oswald"/>
              <a:buNone/>
              <a:defRPr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18"/>
          <p:cNvSpPr/>
          <p:nvPr/>
        </p:nvSpPr>
        <p:spPr>
          <a:xfrm>
            <a:off x="-30000" y="837600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9" name="Google Shape;99;p19"/>
          <p:cNvSpPr/>
          <p:nvPr/>
        </p:nvSpPr>
        <p:spPr>
          <a:xfrm>
            <a:off x="-12000" y="4500000"/>
            <a:ext cx="9204000" cy="6555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500">
                <a:solidFill>
                  <a:schemeClr val="lt1"/>
                </a:solidFill>
              </a:defRPr>
            </a:lvl1pPr>
            <a:lvl2pPr lvl="1" rtl="0">
              <a:buNone/>
              <a:defRPr sz="1500">
                <a:solidFill>
                  <a:schemeClr val="lt1"/>
                </a:solidFill>
              </a:defRPr>
            </a:lvl2pPr>
            <a:lvl3pPr lvl="2" rtl="0">
              <a:buNone/>
              <a:defRPr sz="1500">
                <a:solidFill>
                  <a:schemeClr val="lt1"/>
                </a:solidFill>
              </a:defRPr>
            </a:lvl3pPr>
            <a:lvl4pPr lvl="3" rtl="0">
              <a:buNone/>
              <a:defRPr sz="1500">
                <a:solidFill>
                  <a:schemeClr val="lt1"/>
                </a:solidFill>
              </a:defRPr>
            </a:lvl4pPr>
            <a:lvl5pPr lvl="4" rtl="0">
              <a:buNone/>
              <a:defRPr sz="1500">
                <a:solidFill>
                  <a:schemeClr val="lt1"/>
                </a:solidFill>
              </a:defRPr>
            </a:lvl5pPr>
            <a:lvl6pPr lvl="5" rtl="0">
              <a:buNone/>
              <a:defRPr sz="1500">
                <a:solidFill>
                  <a:schemeClr val="lt1"/>
                </a:solidFill>
              </a:defRPr>
            </a:lvl6pPr>
            <a:lvl7pPr lvl="6" rtl="0">
              <a:buNone/>
              <a:defRPr sz="1500">
                <a:solidFill>
                  <a:schemeClr val="lt1"/>
                </a:solidFill>
              </a:defRPr>
            </a:lvl7pPr>
            <a:lvl8pPr lvl="7" rtl="0">
              <a:buNone/>
              <a:defRPr sz="1500">
                <a:solidFill>
                  <a:schemeClr val="lt1"/>
                </a:solidFill>
              </a:defRPr>
            </a:lvl8pPr>
            <a:lvl9pPr lvl="8" rtl="0">
              <a:buNone/>
              <a:defRPr sz="15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384225"/>
            <a:ext cx="2003999" cy="86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/>
          <p:nvPr/>
        </p:nvSpPr>
        <p:spPr>
          <a:xfrm>
            <a:off x="-12000" y="4384225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-30000" y="-12000"/>
            <a:ext cx="9204000" cy="8631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Oswald"/>
              <a:buNone/>
              <a:defRPr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p19"/>
          <p:cNvSpPr/>
          <p:nvPr/>
        </p:nvSpPr>
        <p:spPr>
          <a:xfrm>
            <a:off x="-30000" y="837600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150" y="81750"/>
            <a:ext cx="2570849" cy="11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3" name="Google Shape;11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4" name="Google Shape;11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1590600" y="38949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8" name="Google Shape;118;p22"/>
          <p:cNvSpPr/>
          <p:nvPr/>
        </p:nvSpPr>
        <p:spPr>
          <a:xfrm>
            <a:off x="-12000" y="4500000"/>
            <a:ext cx="9204000" cy="6555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500">
                <a:solidFill>
                  <a:schemeClr val="lt1"/>
                </a:solidFill>
              </a:defRPr>
            </a:lvl1pPr>
            <a:lvl2pPr lvl="1" rtl="0">
              <a:buNone/>
              <a:defRPr sz="1500">
                <a:solidFill>
                  <a:schemeClr val="lt1"/>
                </a:solidFill>
              </a:defRPr>
            </a:lvl2pPr>
            <a:lvl3pPr lvl="2" rtl="0">
              <a:buNone/>
              <a:defRPr sz="1500">
                <a:solidFill>
                  <a:schemeClr val="lt1"/>
                </a:solidFill>
              </a:defRPr>
            </a:lvl3pPr>
            <a:lvl4pPr lvl="3" rtl="0">
              <a:buNone/>
              <a:defRPr sz="1500">
                <a:solidFill>
                  <a:schemeClr val="lt1"/>
                </a:solidFill>
              </a:defRPr>
            </a:lvl4pPr>
            <a:lvl5pPr lvl="4" rtl="0">
              <a:buNone/>
              <a:defRPr sz="1500">
                <a:solidFill>
                  <a:schemeClr val="lt1"/>
                </a:solidFill>
              </a:defRPr>
            </a:lvl5pPr>
            <a:lvl6pPr lvl="5" rtl="0">
              <a:buNone/>
              <a:defRPr sz="1500">
                <a:solidFill>
                  <a:schemeClr val="lt1"/>
                </a:solidFill>
              </a:defRPr>
            </a:lvl6pPr>
            <a:lvl7pPr lvl="6" rtl="0">
              <a:buNone/>
              <a:defRPr sz="1500">
                <a:solidFill>
                  <a:schemeClr val="lt1"/>
                </a:solidFill>
              </a:defRPr>
            </a:lvl7pPr>
            <a:lvl8pPr lvl="7" rtl="0">
              <a:buNone/>
              <a:defRPr sz="1500">
                <a:solidFill>
                  <a:schemeClr val="lt1"/>
                </a:solidFill>
              </a:defRPr>
            </a:lvl8pPr>
            <a:lvl9pPr lvl="8" rtl="0">
              <a:buNone/>
              <a:defRPr sz="15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384225"/>
            <a:ext cx="2003999" cy="86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/>
          <p:nvPr/>
        </p:nvSpPr>
        <p:spPr>
          <a:xfrm>
            <a:off x="-12000" y="4384225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23"/>
          <p:cNvSpPr/>
          <p:nvPr/>
        </p:nvSpPr>
        <p:spPr>
          <a:xfrm>
            <a:off x="-12000" y="4500000"/>
            <a:ext cx="9204000" cy="6555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3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500">
                <a:solidFill>
                  <a:schemeClr val="lt1"/>
                </a:solidFill>
              </a:defRPr>
            </a:lvl1pPr>
            <a:lvl2pPr lvl="1" rtl="0">
              <a:buNone/>
              <a:defRPr sz="1500">
                <a:solidFill>
                  <a:schemeClr val="lt1"/>
                </a:solidFill>
              </a:defRPr>
            </a:lvl2pPr>
            <a:lvl3pPr lvl="2" rtl="0">
              <a:buNone/>
              <a:defRPr sz="1500">
                <a:solidFill>
                  <a:schemeClr val="lt1"/>
                </a:solidFill>
              </a:defRPr>
            </a:lvl3pPr>
            <a:lvl4pPr lvl="3" rtl="0">
              <a:buNone/>
              <a:defRPr sz="1500">
                <a:solidFill>
                  <a:schemeClr val="lt1"/>
                </a:solidFill>
              </a:defRPr>
            </a:lvl4pPr>
            <a:lvl5pPr lvl="4" rtl="0">
              <a:buNone/>
              <a:defRPr sz="1500">
                <a:solidFill>
                  <a:schemeClr val="lt1"/>
                </a:solidFill>
              </a:defRPr>
            </a:lvl5pPr>
            <a:lvl6pPr lvl="5" rtl="0">
              <a:buNone/>
              <a:defRPr sz="1500">
                <a:solidFill>
                  <a:schemeClr val="lt1"/>
                </a:solidFill>
              </a:defRPr>
            </a:lvl6pPr>
            <a:lvl7pPr lvl="6" rtl="0">
              <a:buNone/>
              <a:defRPr sz="1500">
                <a:solidFill>
                  <a:schemeClr val="lt1"/>
                </a:solidFill>
              </a:defRPr>
            </a:lvl7pPr>
            <a:lvl8pPr lvl="7" rtl="0">
              <a:buNone/>
              <a:defRPr sz="1500">
                <a:solidFill>
                  <a:schemeClr val="lt1"/>
                </a:solidFill>
              </a:defRPr>
            </a:lvl8pPr>
            <a:lvl9pPr lvl="8" rtl="0">
              <a:buNone/>
              <a:defRPr sz="15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384225"/>
            <a:ext cx="2003999" cy="86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>
            <a:off x="-12000" y="4384225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/>
          <p:nvPr/>
        </p:nvSpPr>
        <p:spPr>
          <a:xfrm>
            <a:off x="-12000" y="4500000"/>
            <a:ext cx="9204000" cy="6555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4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500">
                <a:solidFill>
                  <a:schemeClr val="lt1"/>
                </a:solidFill>
              </a:defRPr>
            </a:lvl1pPr>
            <a:lvl2pPr lvl="1" rtl="0">
              <a:buNone/>
              <a:defRPr sz="1500">
                <a:solidFill>
                  <a:schemeClr val="lt1"/>
                </a:solidFill>
              </a:defRPr>
            </a:lvl2pPr>
            <a:lvl3pPr lvl="2" rtl="0">
              <a:buNone/>
              <a:defRPr sz="1500">
                <a:solidFill>
                  <a:schemeClr val="lt1"/>
                </a:solidFill>
              </a:defRPr>
            </a:lvl3pPr>
            <a:lvl4pPr lvl="3" rtl="0">
              <a:buNone/>
              <a:defRPr sz="1500">
                <a:solidFill>
                  <a:schemeClr val="lt1"/>
                </a:solidFill>
              </a:defRPr>
            </a:lvl4pPr>
            <a:lvl5pPr lvl="4" rtl="0">
              <a:buNone/>
              <a:defRPr sz="1500">
                <a:solidFill>
                  <a:schemeClr val="lt1"/>
                </a:solidFill>
              </a:defRPr>
            </a:lvl5pPr>
            <a:lvl6pPr lvl="5" rtl="0">
              <a:buNone/>
              <a:defRPr sz="1500">
                <a:solidFill>
                  <a:schemeClr val="lt1"/>
                </a:solidFill>
              </a:defRPr>
            </a:lvl6pPr>
            <a:lvl7pPr lvl="6" rtl="0">
              <a:buNone/>
              <a:defRPr sz="1500">
                <a:solidFill>
                  <a:schemeClr val="lt1"/>
                </a:solidFill>
              </a:defRPr>
            </a:lvl7pPr>
            <a:lvl8pPr lvl="7" rtl="0">
              <a:buNone/>
              <a:defRPr sz="1500">
                <a:solidFill>
                  <a:schemeClr val="lt1"/>
                </a:solidFill>
              </a:defRPr>
            </a:lvl8pPr>
            <a:lvl9pPr lvl="8" rtl="0">
              <a:buNone/>
              <a:defRPr sz="15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32" name="Google Shape;13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384225"/>
            <a:ext cx="2003999" cy="86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4"/>
          <p:cNvSpPr/>
          <p:nvPr/>
        </p:nvSpPr>
        <p:spPr>
          <a:xfrm>
            <a:off x="-12000" y="4384225"/>
            <a:ext cx="9204000" cy="115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hyperlink" Target="https://docs.google.com/document/d/1k6KQu0E3AaTOa1NvDW0RDOwImg9ZKsmzFoDE4daIBz4/edit?usp=sharing" TargetMode="External"/><Relationship Id="rId5" Type="http://schemas.openxmlformats.org/officeDocument/2006/relationships/image" Target="../media/image17.png"/><Relationship Id="rId6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Relationship Id="rId4" Type="http://schemas.openxmlformats.org/officeDocument/2006/relationships/image" Target="../media/image23.png"/><Relationship Id="rId5" Type="http://schemas.openxmlformats.org/officeDocument/2006/relationships/image" Target="../media/image21.png"/><Relationship Id="rId6" Type="http://schemas.openxmlformats.org/officeDocument/2006/relationships/image" Target="../media/image3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1.png"/><Relationship Id="rId4" Type="http://schemas.openxmlformats.org/officeDocument/2006/relationships/image" Target="../media/image4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Relationship Id="rId4" Type="http://schemas.openxmlformats.org/officeDocument/2006/relationships/image" Target="../media/image25.png"/><Relationship Id="rId5" Type="http://schemas.openxmlformats.org/officeDocument/2006/relationships/image" Target="../media/image30.jpg"/><Relationship Id="rId6" Type="http://schemas.openxmlformats.org/officeDocument/2006/relationships/image" Target="../media/image5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3.png"/><Relationship Id="rId4" Type="http://schemas.openxmlformats.org/officeDocument/2006/relationships/image" Target="../media/image19.png"/><Relationship Id="rId5" Type="http://schemas.openxmlformats.org/officeDocument/2006/relationships/image" Target="../media/image3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3.png"/><Relationship Id="rId4" Type="http://schemas.openxmlformats.org/officeDocument/2006/relationships/image" Target="../media/image3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Relationship Id="rId4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Relationship Id="rId4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png"/><Relationship Id="rId10" Type="http://schemas.openxmlformats.org/officeDocument/2006/relationships/image" Target="../media/image7.png"/><Relationship Id="rId13" Type="http://schemas.openxmlformats.org/officeDocument/2006/relationships/image" Target="../media/image13.png"/><Relationship Id="rId12" Type="http://schemas.openxmlformats.org/officeDocument/2006/relationships/image" Target="../media/image16.png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5.png"/><Relationship Id="rId15" Type="http://schemas.openxmlformats.org/officeDocument/2006/relationships/image" Target="../media/image24.png"/><Relationship Id="rId14" Type="http://schemas.openxmlformats.org/officeDocument/2006/relationships/image" Target="../media/image15.png"/><Relationship Id="rId16" Type="http://schemas.openxmlformats.org/officeDocument/2006/relationships/image" Target="../media/image31.png"/><Relationship Id="rId5" Type="http://schemas.openxmlformats.org/officeDocument/2006/relationships/image" Target="../media/image3.png"/><Relationship Id="rId6" Type="http://schemas.openxmlformats.org/officeDocument/2006/relationships/image" Target="../media/image9.png"/><Relationship Id="rId7" Type="http://schemas.openxmlformats.org/officeDocument/2006/relationships/image" Target="../media/image12.png"/><Relationship Id="rId8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0.png"/><Relationship Id="rId4" Type="http://schemas.openxmlformats.org/officeDocument/2006/relationships/image" Target="../media/image40.png"/><Relationship Id="rId5" Type="http://schemas.openxmlformats.org/officeDocument/2006/relationships/image" Target="../media/image42.png"/><Relationship Id="rId6" Type="http://schemas.openxmlformats.org/officeDocument/2006/relationships/image" Target="../media/image4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5.png"/><Relationship Id="rId4" Type="http://schemas.openxmlformats.org/officeDocument/2006/relationships/image" Target="../media/image5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drive.google.com/file/d/1MnQwHjP6vyjo0A-lKtxLLkDyGjR95mcn/view" TargetMode="External"/><Relationship Id="rId4" Type="http://schemas.openxmlformats.org/officeDocument/2006/relationships/image" Target="../media/image3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9.png"/><Relationship Id="rId4" Type="http://schemas.openxmlformats.org/officeDocument/2006/relationships/image" Target="../media/image14.png"/><Relationship Id="rId5" Type="http://schemas.openxmlformats.org/officeDocument/2006/relationships/hyperlink" Target="https://drive.google.com/file/d/1Z8gF9DLDjQBhJUry3IXWbIryZj7aF8fZ/view?usp=sharing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Relationship Id="rId4" Type="http://schemas.openxmlformats.org/officeDocument/2006/relationships/hyperlink" Target="https://drive.google.com/file/d/1Z8gF9DLDjQBhJUry3IXWbIryZj7aF8fZ/view?usp=sharing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Relationship Id="rId4" Type="http://schemas.openxmlformats.org/officeDocument/2006/relationships/hyperlink" Target="https://drive.google.com/file/d/1Z8gF9DLDjQBhJUry3IXWbIryZj7aF8fZ/view?usp=sharing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drive.google.com/file/d/1Z8gF9DLDjQBhJUry3IXWbIryZj7aF8fZ/view?usp=sharing" TargetMode="External"/><Relationship Id="rId4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docs.google.com/document/d/1PJRy-Byty-W-xMJcxSAVtsdacK5lMRCKu-rBf25YQ-Y/edit?usp=share_link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72.jpg"/><Relationship Id="rId4" Type="http://schemas.openxmlformats.org/officeDocument/2006/relationships/image" Target="../media/image5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2.png"/><Relationship Id="rId4" Type="http://schemas.openxmlformats.org/officeDocument/2006/relationships/image" Target="../media/image30.jpg"/><Relationship Id="rId5" Type="http://schemas.openxmlformats.org/officeDocument/2006/relationships/image" Target="../media/image43.png"/><Relationship Id="rId6" Type="http://schemas.openxmlformats.org/officeDocument/2006/relationships/image" Target="../media/image36.jpg"/><Relationship Id="rId7" Type="http://schemas.openxmlformats.org/officeDocument/2006/relationships/image" Target="../media/image67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1.png"/><Relationship Id="rId4" Type="http://schemas.openxmlformats.org/officeDocument/2006/relationships/image" Target="../media/image75.jpg"/><Relationship Id="rId5" Type="http://schemas.openxmlformats.org/officeDocument/2006/relationships/image" Target="../media/image27.png"/><Relationship Id="rId6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73.png"/><Relationship Id="rId4" Type="http://schemas.openxmlformats.org/officeDocument/2006/relationships/image" Target="../media/image77.png"/><Relationship Id="rId5" Type="http://schemas.openxmlformats.org/officeDocument/2006/relationships/image" Target="../media/image6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png"/><Relationship Id="rId10" Type="http://schemas.openxmlformats.org/officeDocument/2006/relationships/image" Target="../media/image7.png"/><Relationship Id="rId13" Type="http://schemas.openxmlformats.org/officeDocument/2006/relationships/image" Target="../media/image13.png"/><Relationship Id="rId12" Type="http://schemas.openxmlformats.org/officeDocument/2006/relationships/image" Target="../media/image16.png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5.png"/><Relationship Id="rId15" Type="http://schemas.openxmlformats.org/officeDocument/2006/relationships/image" Target="../media/image24.png"/><Relationship Id="rId14" Type="http://schemas.openxmlformats.org/officeDocument/2006/relationships/image" Target="../media/image15.png"/><Relationship Id="rId16" Type="http://schemas.openxmlformats.org/officeDocument/2006/relationships/image" Target="../media/image31.png"/><Relationship Id="rId5" Type="http://schemas.openxmlformats.org/officeDocument/2006/relationships/image" Target="../media/image3.png"/><Relationship Id="rId6" Type="http://schemas.openxmlformats.org/officeDocument/2006/relationships/image" Target="../media/image9.png"/><Relationship Id="rId7" Type="http://schemas.openxmlformats.org/officeDocument/2006/relationships/image" Target="../media/image12.png"/><Relationship Id="rId8" Type="http://schemas.openxmlformats.org/officeDocument/2006/relationships/image" Target="../media/image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1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4.png"/><Relationship Id="rId4" Type="http://schemas.openxmlformats.org/officeDocument/2006/relationships/hyperlink" Target="https://drive.google.com/file/d/1Z8gF9DLDjQBhJUry3IXWbIryZj7aF8fZ/view?usp=sharing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4.png"/><Relationship Id="rId4" Type="http://schemas.openxmlformats.org/officeDocument/2006/relationships/hyperlink" Target="https://drive.google.com/file/d/1Z8gF9DLDjQBhJUry3IXWbIryZj7aF8fZ/view?usp=sharing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hyperlink" Target="https://drive.google.com/file/d/1Z8gF9DLDjQBhJUry3IXWbIryZj7aF8fZ/view?usp=sharing" TargetMode="Externa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9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89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88.png"/><Relationship Id="rId4" Type="http://schemas.openxmlformats.org/officeDocument/2006/relationships/image" Target="../media/image87.png"/><Relationship Id="rId5" Type="http://schemas.openxmlformats.org/officeDocument/2006/relationships/image" Target="../media/image99.png"/><Relationship Id="rId6" Type="http://schemas.openxmlformats.org/officeDocument/2006/relationships/hyperlink" Target="https://docs.google.com/spreadsheets/d/1X7x8L6nL2BkeT2U9W9BG2tgfnh3-7AmitbKiagNMpCU/edit?usp=sharing" TargetMode="Externa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98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00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10.png"/><Relationship Id="rId4" Type="http://schemas.openxmlformats.org/officeDocument/2006/relationships/image" Target="../media/image95.png"/><Relationship Id="rId5" Type="http://schemas.openxmlformats.org/officeDocument/2006/relationships/image" Target="../media/image96.png"/><Relationship Id="rId6" Type="http://schemas.openxmlformats.org/officeDocument/2006/relationships/hyperlink" Target="https://drive.google.com/drive/folders/1jAsz4ALoKZ7l5mhhWI_Y_CiR3u61S0Ev?usp=share_link" TargetMode="External"/><Relationship Id="rId7" Type="http://schemas.openxmlformats.org/officeDocument/2006/relationships/image" Target="../media/image107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92.png"/><Relationship Id="rId4" Type="http://schemas.openxmlformats.org/officeDocument/2006/relationships/hyperlink" Target="https://docs.google.com/spreadsheets/d/1vdKaFC7yUQgn0aflsto4RBq0GWC6dXPG-Eazix5RTeM/edit?usp=sharin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hyperlink" Target="https://drive.google.com/file/d/1Z8gF9DLDjQBhJUry3IXWbIryZj7aF8fZ/view?usp=sharing" TargetMode="Externa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91.png"/><Relationship Id="rId4" Type="http://schemas.openxmlformats.org/officeDocument/2006/relationships/image" Target="../media/image108.png"/><Relationship Id="rId5" Type="http://schemas.openxmlformats.org/officeDocument/2006/relationships/image" Target="../media/image111.png"/><Relationship Id="rId6" Type="http://schemas.openxmlformats.org/officeDocument/2006/relationships/image" Target="../media/image104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2.xml"/><Relationship Id="rId3" Type="http://schemas.openxmlformats.org/officeDocument/2006/relationships/hyperlink" Target="https://docs.google.com/document/d/1X_0kzdN0AdFkGyQb2q5Ek5vZZhKgu2ojBe50hh6fZrs/edit?usp=sharing" TargetMode="External"/><Relationship Id="rId4" Type="http://schemas.openxmlformats.org/officeDocument/2006/relationships/hyperlink" Target="https://docs.google.com/document/d/1JTCzA1zWgo31R1jOBWzKa7yJziPh5k8PLFvCAQTd-P4/edit?usp=share_link" TargetMode="Externa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s://drive.google.com/drive/folders/1kA9xU7xLyvlr-lm9_7tlz8Q1h5-c2Lg-?usp=share_link" TargetMode="External"/><Relationship Id="rId4" Type="http://schemas.openxmlformats.org/officeDocument/2006/relationships/image" Target="../media/image94.png"/><Relationship Id="rId5" Type="http://schemas.openxmlformats.org/officeDocument/2006/relationships/image" Target="../media/image102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4.xml"/><Relationship Id="rId3" Type="http://schemas.openxmlformats.org/officeDocument/2006/relationships/hyperlink" Target="https://docs.google.com/spreadsheets/d/1DMlanwYo6idOYY-JsMwy6LH92nv_sOV_Yu7Uz3j7LTU/edit?usp=sharing" TargetMode="Externa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56.png"/><Relationship Id="rId4" Type="http://schemas.openxmlformats.org/officeDocument/2006/relationships/hyperlink" Target="https://docs.google.com/spreadsheets/d/1tSh4HBlu3Pa16__0OwfiNA6pjIgiV_2ghgrmlTCYZjU/edit?usp=sharing" TargetMode="Externa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6.xml"/><Relationship Id="rId3" Type="http://schemas.openxmlformats.org/officeDocument/2006/relationships/hyperlink" Target="https://docs.google.com/spreadsheets/d/1tSh4HBlu3Pa16__0OwfiNA6pjIgiV_2ghgrmlTCYZjU/edit?usp=sharing" TargetMode="Externa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7.xml"/><Relationship Id="rId3" Type="http://schemas.openxmlformats.org/officeDocument/2006/relationships/hyperlink" Target="https://docs.google.com/spreadsheets/d/1CY3OGETo5dHE4V48AoOkQjszoNcid4gIEppui301CWM/edit?usp=sharing" TargetMode="External"/><Relationship Id="rId4" Type="http://schemas.openxmlformats.org/officeDocument/2006/relationships/image" Target="../media/image109.png"/><Relationship Id="rId5" Type="http://schemas.openxmlformats.org/officeDocument/2006/relationships/image" Target="../media/image97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8.xml"/><Relationship Id="rId3" Type="http://schemas.openxmlformats.org/officeDocument/2006/relationships/hyperlink" Target="https://docs.google.com/document/d/1PJRy-Byty-W-xMJcxSAVtsdacK5lMRCKu-rBf25YQ-Y/edit?usp=share_link" TargetMode="Externa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9.xml"/><Relationship Id="rId3" Type="http://schemas.openxmlformats.org/officeDocument/2006/relationships/hyperlink" Target="https://docs.google.com/spreadsheets/d/1tSh4HBlu3Pa16__0OwfiNA6pjIgiV_2ghgrmlTCYZjU/edit?usp=shar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12.png"/><Relationship Id="rId4" Type="http://schemas.openxmlformats.org/officeDocument/2006/relationships/hyperlink" Target="https://docs.google.com/spreadsheets/d/1HqIii0lbnxtMFfRYhV-LjQfmRUQnyS7dGqQpz5OtcBU/edit?usp=sharing" TargetMode="External"/><Relationship Id="rId5" Type="http://schemas.openxmlformats.org/officeDocument/2006/relationships/image" Target="../media/image101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1.xml"/><Relationship Id="rId3" Type="http://schemas.openxmlformats.org/officeDocument/2006/relationships/hyperlink" Target="http://drive.google.com/file/d/1MnQwHjP6vyjo0A-lKtxLLkDyGjR95mcn/view" TargetMode="External"/><Relationship Id="rId4" Type="http://schemas.openxmlformats.org/officeDocument/2006/relationships/image" Target="../media/image39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05.png"/><Relationship Id="rId4" Type="http://schemas.openxmlformats.org/officeDocument/2006/relationships/hyperlink" Target="https://drive.google.com/file/d/1lbyPgOo6ioCDP0VRoPpTDBzViWNBJsqQ/view?usp=share_link" TargetMode="Externa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4.xml"/><Relationship Id="rId3" Type="http://schemas.openxmlformats.org/officeDocument/2006/relationships/hyperlink" Target="https://drive.google.com/file/d/1C-ZIOBe6O-5aj5WycR2i5HU_5Vsa9XHu/view?usp=share_link" TargetMode="External"/><Relationship Id="rId4" Type="http://schemas.openxmlformats.org/officeDocument/2006/relationships/image" Target="../media/image113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03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0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ctrTitle"/>
          </p:nvPr>
        </p:nvSpPr>
        <p:spPr>
          <a:xfrm>
            <a:off x="202000" y="2413300"/>
            <a:ext cx="8520600" cy="9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 PMR - </a:t>
            </a:r>
            <a:r>
              <a:rPr lang="fr">
                <a:latin typeface="Oswald"/>
                <a:ea typeface="Oswald"/>
                <a:cs typeface="Oswald"/>
                <a:sym typeface="Oswald"/>
              </a:rPr>
              <a:t>Audit Technique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" name="Google Shape;139;p25"/>
          <p:cNvSpPr txBox="1"/>
          <p:nvPr>
            <p:ph idx="1" type="subTitle"/>
          </p:nvPr>
        </p:nvSpPr>
        <p:spPr>
          <a:xfrm>
            <a:off x="311700" y="4663200"/>
            <a:ext cx="8520600" cy="4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fr" sz="1490"/>
              <a:t>Noé Leclerc - Guillaume Leveque - Louis Morand-Monteil - </a:t>
            </a:r>
            <a:endParaRPr sz="14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fr" sz="1490"/>
              <a:t>Nathan Pierre - Alan Rondel - Axelle Varoqui </a:t>
            </a:r>
            <a:endParaRPr sz="1490"/>
          </a:p>
        </p:txBody>
      </p:sp>
      <p:sp>
        <p:nvSpPr>
          <p:cNvPr id="140" name="Google Shape;14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4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Modélisation globale du siège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4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56" name="Google Shape;256;p34"/>
          <p:cNvPicPr preferRelativeResize="0"/>
          <p:nvPr/>
        </p:nvPicPr>
        <p:blipFill rotWithShape="1">
          <a:blip r:embed="rId3">
            <a:alphaModFix/>
          </a:blip>
          <a:srcRect b="2253" l="0" r="0" t="10081"/>
          <a:stretch/>
        </p:blipFill>
        <p:spPr>
          <a:xfrm>
            <a:off x="2844200" y="1391594"/>
            <a:ext cx="2703075" cy="297613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4"/>
          <p:cNvSpPr txBox="1"/>
          <p:nvPr/>
        </p:nvSpPr>
        <p:spPr>
          <a:xfrm>
            <a:off x="3848100" y="4621725"/>
            <a:ext cx="144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Lien OnShape</a:t>
            </a:r>
            <a:r>
              <a:rPr lang="fr"/>
              <a:t> </a:t>
            </a:r>
            <a:endParaRPr/>
          </a:p>
        </p:txBody>
      </p:sp>
      <p:pic>
        <p:nvPicPr>
          <p:cNvPr id="258" name="Google Shape;258;p34"/>
          <p:cNvPicPr preferRelativeResize="0"/>
          <p:nvPr/>
        </p:nvPicPr>
        <p:blipFill rotWithShape="1">
          <a:blip r:embed="rId5">
            <a:alphaModFix/>
          </a:blip>
          <a:srcRect b="5077" l="0" r="0" t="5993"/>
          <a:stretch/>
        </p:blipFill>
        <p:spPr>
          <a:xfrm>
            <a:off x="141127" y="1446738"/>
            <a:ext cx="2703074" cy="2865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9" name="Google Shape;259;p34"/>
          <p:cNvCxnSpPr/>
          <p:nvPr/>
        </p:nvCxnSpPr>
        <p:spPr>
          <a:xfrm>
            <a:off x="2342900" y="2506375"/>
            <a:ext cx="1089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0" name="Google Shape;260;p34"/>
          <p:cNvSpPr txBox="1"/>
          <p:nvPr/>
        </p:nvSpPr>
        <p:spPr>
          <a:xfrm>
            <a:off x="2243350" y="1983175"/>
            <a:ext cx="1154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Modélisation Onshape</a:t>
            </a:r>
            <a:endParaRPr sz="1100"/>
          </a:p>
        </p:txBody>
      </p:sp>
      <p:pic>
        <p:nvPicPr>
          <p:cNvPr id="261" name="Google Shape;261;p34"/>
          <p:cNvPicPr preferRelativeResize="0"/>
          <p:nvPr/>
        </p:nvPicPr>
        <p:blipFill rotWithShape="1">
          <a:blip r:embed="rId6">
            <a:alphaModFix/>
          </a:blip>
          <a:srcRect b="3128" l="0" r="0" t="0"/>
          <a:stretch/>
        </p:blipFill>
        <p:spPr>
          <a:xfrm>
            <a:off x="6022250" y="1343050"/>
            <a:ext cx="2810049" cy="30101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2" name="Google Shape;262;p34"/>
          <p:cNvCxnSpPr/>
          <p:nvPr/>
        </p:nvCxnSpPr>
        <p:spPr>
          <a:xfrm>
            <a:off x="5295900" y="2506375"/>
            <a:ext cx="1089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34"/>
          <p:cNvSpPr txBox="1"/>
          <p:nvPr/>
        </p:nvSpPr>
        <p:spPr>
          <a:xfrm>
            <a:off x="5214750" y="1930325"/>
            <a:ext cx="125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Implémentation de la solution</a:t>
            </a:r>
            <a:endParaRPr sz="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5"/>
          <p:cNvSpPr txBox="1"/>
          <p:nvPr>
            <p:ph idx="1" type="body"/>
          </p:nvPr>
        </p:nvSpPr>
        <p:spPr>
          <a:xfrm>
            <a:off x="304800" y="2131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latin typeface="Montserrat"/>
                <a:ea typeface="Montserrat"/>
                <a:cs typeface="Montserrat"/>
                <a:sym typeface="Montserrat"/>
              </a:rPr>
              <a:t>Système deux bielles-manivelles </a:t>
            </a:r>
            <a:endParaRPr u="sng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u="sng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p35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70" name="Google Shape;270;p35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Modélisation de la solution technique</a:t>
            </a:r>
            <a:endParaRPr/>
          </a:p>
        </p:txBody>
      </p:sp>
      <p:pic>
        <p:nvPicPr>
          <p:cNvPr id="271" name="Google Shape;271;p35"/>
          <p:cNvPicPr preferRelativeResize="0"/>
          <p:nvPr/>
        </p:nvPicPr>
        <p:blipFill rotWithShape="1">
          <a:blip r:embed="rId3">
            <a:alphaModFix/>
          </a:blip>
          <a:srcRect b="0" l="0" r="0" t="2400"/>
          <a:stretch/>
        </p:blipFill>
        <p:spPr>
          <a:xfrm>
            <a:off x="5267325" y="971550"/>
            <a:ext cx="2932851" cy="325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2775" y="2571738"/>
            <a:ext cx="3280175" cy="15781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5"/>
          <p:cNvSpPr txBox="1"/>
          <p:nvPr/>
        </p:nvSpPr>
        <p:spPr>
          <a:xfrm>
            <a:off x="1782838" y="4079475"/>
            <a:ext cx="1626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Modèle initial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35"/>
          <p:cNvSpPr txBox="1"/>
          <p:nvPr/>
        </p:nvSpPr>
        <p:spPr>
          <a:xfrm>
            <a:off x="6221950" y="4033550"/>
            <a:ext cx="1626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Solution implémentée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75" name="Google Shape;275;p35"/>
          <p:cNvGraphicFramePr/>
          <p:nvPr/>
        </p:nvGraphicFramePr>
        <p:xfrm>
          <a:off x="157775" y="10820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1295300"/>
                <a:gridCol w="1221750"/>
                <a:gridCol w="1117300"/>
                <a:gridCol w="1242075"/>
              </a:tblGrid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Solutions proposées</a:t>
                      </a:r>
                      <a:endParaRPr sz="900"/>
                    </a:p>
                  </a:txBody>
                  <a:tcPr marT="91425" marB="91425" marR="91425" marL="91425" anchor="ctr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Hexapode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Stabilisateur dynamique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3/4 Vérins installés sous l’assise</a:t>
                      </a:r>
                      <a:endParaRPr sz="900"/>
                    </a:p>
                  </a:txBody>
                  <a:tcPr marT="91425" marB="91425" marR="91425" marL="91425" anchor="ctr"/>
                </a:tc>
              </a:tr>
              <a:tr h="504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Critères d’élimination </a:t>
                      </a:r>
                      <a:endParaRPr sz="900"/>
                    </a:p>
                  </a:txBody>
                  <a:tcPr marT="91425" marB="91425" marR="91425" marL="91425" anchor="ctr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Complexité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Poids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Consommation d’énergie</a:t>
                      </a:r>
                      <a:endParaRPr sz="9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6569" y="1627587"/>
            <a:ext cx="1173683" cy="79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6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Stratégie mécanique</a:t>
            </a:r>
            <a:endParaRPr/>
          </a:p>
        </p:txBody>
      </p:sp>
      <p:sp>
        <p:nvSpPr>
          <p:cNvPr id="282" name="Google Shape;282;p36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83" name="Google Shape;28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4200" y="3520113"/>
            <a:ext cx="1723209" cy="7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3963" y="2438812"/>
            <a:ext cx="1703433" cy="46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6"/>
          <p:cNvSpPr/>
          <p:nvPr/>
        </p:nvSpPr>
        <p:spPr>
          <a:xfrm>
            <a:off x="149150" y="1529550"/>
            <a:ext cx="411600" cy="315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</a:t>
            </a:r>
            <a:endParaRPr/>
          </a:p>
        </p:txBody>
      </p:sp>
      <p:sp>
        <p:nvSpPr>
          <p:cNvPr id="286" name="Google Shape;286;p36"/>
          <p:cNvSpPr txBox="1"/>
          <p:nvPr/>
        </p:nvSpPr>
        <p:spPr>
          <a:xfrm>
            <a:off x="626750" y="1502538"/>
            <a:ext cx="193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Schéma cinématique</a:t>
            </a:r>
            <a:endParaRPr sz="1200"/>
          </a:p>
        </p:txBody>
      </p:sp>
      <p:sp>
        <p:nvSpPr>
          <p:cNvPr id="287" name="Google Shape;287;p36"/>
          <p:cNvSpPr txBox="1"/>
          <p:nvPr/>
        </p:nvSpPr>
        <p:spPr>
          <a:xfrm>
            <a:off x="5378975" y="1290150"/>
            <a:ext cx="31683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200">
                <a:solidFill>
                  <a:schemeClr val="dk1"/>
                </a:solidFill>
              </a:rPr>
              <a:t>Dimensionnement des motoréducteurs / réducteurs, rotules, bielles                   (grâce à une simulation)</a:t>
            </a:r>
            <a:endParaRPr/>
          </a:p>
        </p:txBody>
      </p:sp>
      <p:sp>
        <p:nvSpPr>
          <p:cNvPr id="288" name="Google Shape;288;p36"/>
          <p:cNvSpPr txBox="1"/>
          <p:nvPr/>
        </p:nvSpPr>
        <p:spPr>
          <a:xfrm>
            <a:off x="626750" y="3705188"/>
            <a:ext cx="2143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Première modélisation sur Onshape</a:t>
            </a:r>
            <a:endParaRPr sz="1200"/>
          </a:p>
        </p:txBody>
      </p:sp>
      <p:sp>
        <p:nvSpPr>
          <p:cNvPr id="289" name="Google Shape;289;p36"/>
          <p:cNvSpPr txBox="1"/>
          <p:nvPr/>
        </p:nvSpPr>
        <p:spPr>
          <a:xfrm>
            <a:off x="5378975" y="2438788"/>
            <a:ext cx="2607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Choix de l’emplacement de la solution et ajustement du positionnement des différents éléments en fonction de l’existant</a:t>
            </a:r>
            <a:endParaRPr sz="1200"/>
          </a:p>
        </p:txBody>
      </p:sp>
      <p:sp>
        <p:nvSpPr>
          <p:cNvPr id="290" name="Google Shape;290;p36"/>
          <p:cNvSpPr txBox="1"/>
          <p:nvPr/>
        </p:nvSpPr>
        <p:spPr>
          <a:xfrm>
            <a:off x="626750" y="2677075"/>
            <a:ext cx="214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Équations mathématiques</a:t>
            </a:r>
            <a:endParaRPr sz="1200"/>
          </a:p>
        </p:txBody>
      </p:sp>
      <p:cxnSp>
        <p:nvCxnSpPr>
          <p:cNvPr id="291" name="Google Shape;291;p36"/>
          <p:cNvCxnSpPr/>
          <p:nvPr/>
        </p:nvCxnSpPr>
        <p:spPr>
          <a:xfrm flipH="1">
            <a:off x="4645525" y="1083800"/>
            <a:ext cx="10800" cy="317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2" name="Google Shape;292;p36"/>
          <p:cNvSpPr/>
          <p:nvPr/>
        </p:nvSpPr>
        <p:spPr>
          <a:xfrm>
            <a:off x="149150" y="2677075"/>
            <a:ext cx="411600" cy="315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293" name="Google Shape;293;p36"/>
          <p:cNvSpPr/>
          <p:nvPr/>
        </p:nvSpPr>
        <p:spPr>
          <a:xfrm>
            <a:off x="4874450" y="2677075"/>
            <a:ext cx="411600" cy="315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5</a:t>
            </a: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149150" y="3824600"/>
            <a:ext cx="411600" cy="315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</a:t>
            </a:r>
            <a:endParaRPr/>
          </a:p>
        </p:txBody>
      </p:sp>
      <p:pic>
        <p:nvPicPr>
          <p:cNvPr id="295" name="Google Shape;295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70546" y="2734025"/>
            <a:ext cx="1723200" cy="465512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6"/>
          <p:cNvSpPr/>
          <p:nvPr/>
        </p:nvSpPr>
        <p:spPr>
          <a:xfrm>
            <a:off x="4882788" y="1514100"/>
            <a:ext cx="411600" cy="315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4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Choix de l’emplacement de la solution</a:t>
            </a:r>
            <a:endParaRPr/>
          </a:p>
        </p:txBody>
      </p:sp>
      <p:sp>
        <p:nvSpPr>
          <p:cNvPr id="302" name="Google Shape;302;p37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03" name="Google Shape;303;p37"/>
          <p:cNvSpPr txBox="1"/>
          <p:nvPr/>
        </p:nvSpPr>
        <p:spPr>
          <a:xfrm>
            <a:off x="4795525" y="1078325"/>
            <a:ext cx="4348500" cy="29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Siège composé de 3 “couches” 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L’assise (a)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Le châssis supérieur (b)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Le châssis inférieur (c)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dk1"/>
                </a:solidFill>
              </a:rPr>
              <a:t>2 Possibilités :</a:t>
            </a: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1"/>
                </a:solidFill>
              </a:rPr>
              <a:t>Entre le châssis inférieur et le châssis supérieur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Entre le châssis supérieur et l’assise </a:t>
            </a:r>
            <a:endParaRPr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</a:t>
            </a:r>
            <a:endParaRPr/>
          </a:p>
        </p:txBody>
      </p:sp>
      <p:pic>
        <p:nvPicPr>
          <p:cNvPr id="304" name="Google Shape;3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" y="991650"/>
            <a:ext cx="2320475" cy="2720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0476" y="1138550"/>
            <a:ext cx="2320475" cy="2573858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7"/>
          <p:cNvSpPr txBox="1"/>
          <p:nvPr/>
        </p:nvSpPr>
        <p:spPr>
          <a:xfrm>
            <a:off x="1674875" y="1966975"/>
            <a:ext cx="29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</a:t>
            </a:r>
            <a:endParaRPr/>
          </a:p>
        </p:txBody>
      </p:sp>
      <p:sp>
        <p:nvSpPr>
          <p:cNvPr id="307" name="Google Shape;307;p37"/>
          <p:cNvSpPr txBox="1"/>
          <p:nvPr/>
        </p:nvSpPr>
        <p:spPr>
          <a:xfrm>
            <a:off x="1968575" y="2316375"/>
            <a:ext cx="29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</a:t>
            </a:r>
            <a:endParaRPr/>
          </a:p>
        </p:txBody>
      </p:sp>
      <p:sp>
        <p:nvSpPr>
          <p:cNvPr id="308" name="Google Shape;308;p37"/>
          <p:cNvSpPr txBox="1"/>
          <p:nvPr/>
        </p:nvSpPr>
        <p:spPr>
          <a:xfrm>
            <a:off x="1794575" y="2571750"/>
            <a:ext cx="29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8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Modification du vérin</a:t>
            </a:r>
            <a:endParaRPr/>
          </a:p>
        </p:txBody>
      </p:sp>
      <p:sp>
        <p:nvSpPr>
          <p:cNvPr id="314" name="Google Shape;314;p38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15" name="Google Shape;31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7550" y="1552937"/>
            <a:ext cx="2988902" cy="2241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847" y="1179323"/>
            <a:ext cx="3930149" cy="2465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7" name="Google Shape;317;p38"/>
          <p:cNvCxnSpPr/>
          <p:nvPr/>
        </p:nvCxnSpPr>
        <p:spPr>
          <a:xfrm rot="10800000">
            <a:off x="2091475" y="2600800"/>
            <a:ext cx="4327200" cy="128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8" name="Google Shape;318;p38"/>
          <p:cNvSpPr txBox="1"/>
          <p:nvPr/>
        </p:nvSpPr>
        <p:spPr>
          <a:xfrm>
            <a:off x="2657100" y="1554175"/>
            <a:ext cx="238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Déplacement du vérin d’origine               (inclinaison du dossier)</a:t>
            </a:r>
            <a:endParaRPr i="1"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9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Rotule et plaques de support </a:t>
            </a:r>
            <a:endParaRPr/>
          </a:p>
        </p:txBody>
      </p:sp>
      <p:sp>
        <p:nvSpPr>
          <p:cNvPr id="324" name="Google Shape;324;p39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25" name="Google Shape;325;p39"/>
          <p:cNvSpPr txBox="1"/>
          <p:nvPr/>
        </p:nvSpPr>
        <p:spPr>
          <a:xfrm>
            <a:off x="2409950" y="3167350"/>
            <a:ext cx="17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sp>
        <p:nvSpPr>
          <p:cNvPr id="326" name="Google Shape;326;p39"/>
          <p:cNvSpPr txBox="1"/>
          <p:nvPr/>
        </p:nvSpPr>
        <p:spPr>
          <a:xfrm>
            <a:off x="68850" y="3181125"/>
            <a:ext cx="197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pic>
        <p:nvPicPr>
          <p:cNvPr id="327" name="Google Shape;327;p39"/>
          <p:cNvPicPr preferRelativeResize="0"/>
          <p:nvPr/>
        </p:nvPicPr>
        <p:blipFill rotWithShape="1">
          <a:blip r:embed="rId3">
            <a:alphaModFix/>
          </a:blip>
          <a:srcRect b="0" l="25748" r="16337" t="0"/>
          <a:stretch/>
        </p:blipFill>
        <p:spPr>
          <a:xfrm>
            <a:off x="311695" y="1151488"/>
            <a:ext cx="2757706" cy="1935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39"/>
          <p:cNvCxnSpPr>
            <a:stCxn id="329" idx="1"/>
          </p:cNvCxnSpPr>
          <p:nvPr/>
        </p:nvCxnSpPr>
        <p:spPr>
          <a:xfrm rot="10800000">
            <a:off x="1464500" y="2366800"/>
            <a:ext cx="3186900" cy="470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9" name="Google Shape;329;p39"/>
          <p:cNvSpPr txBox="1"/>
          <p:nvPr/>
        </p:nvSpPr>
        <p:spPr>
          <a:xfrm>
            <a:off x="4651400" y="2421550"/>
            <a:ext cx="4323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-"/>
            </a:pPr>
            <a:r>
              <a:rPr lang="fr">
                <a:solidFill>
                  <a:srgbClr val="FF0000"/>
                </a:solidFill>
              </a:rPr>
              <a:t>Rotule Centrale</a:t>
            </a:r>
            <a:endParaRPr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/>
              <a:t>Résiste à 1500N</a:t>
            </a:r>
            <a:endParaRPr i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/>
              <a:t>Mesure moins de 10 cm</a:t>
            </a:r>
            <a:endParaRPr i="1"/>
          </a:p>
        </p:txBody>
      </p:sp>
      <p:pic>
        <p:nvPicPr>
          <p:cNvPr id="330" name="Google Shape;33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9600" y="2870620"/>
            <a:ext cx="1301678" cy="1331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1" name="Google Shape;331;p39"/>
          <p:cNvCxnSpPr/>
          <p:nvPr/>
        </p:nvCxnSpPr>
        <p:spPr>
          <a:xfrm flipH="1">
            <a:off x="1429425" y="1300525"/>
            <a:ext cx="3233700" cy="714600"/>
          </a:xfrm>
          <a:prstGeom prst="straightConnector1">
            <a:avLst/>
          </a:prstGeom>
          <a:noFill/>
          <a:ln cap="flat" cmpd="sng" w="38100">
            <a:solidFill>
              <a:srgbClr val="93C47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2" name="Google Shape;332;p39"/>
          <p:cNvSpPr txBox="1"/>
          <p:nvPr/>
        </p:nvSpPr>
        <p:spPr>
          <a:xfrm>
            <a:off x="4768575" y="1113050"/>
            <a:ext cx="2331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3C47D"/>
                </a:solidFill>
              </a:rPr>
              <a:t>- Plaques supérieurs</a:t>
            </a:r>
            <a:endParaRPr>
              <a:solidFill>
                <a:srgbClr val="93C47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</a:endParaRPr>
          </a:p>
        </p:txBody>
      </p:sp>
      <p:cxnSp>
        <p:nvCxnSpPr>
          <p:cNvPr id="333" name="Google Shape;333;p39"/>
          <p:cNvCxnSpPr/>
          <p:nvPr/>
        </p:nvCxnSpPr>
        <p:spPr>
          <a:xfrm rot="10800000">
            <a:off x="1113150" y="2870625"/>
            <a:ext cx="934800" cy="510600"/>
          </a:xfrm>
          <a:prstGeom prst="straightConnector1">
            <a:avLst/>
          </a:prstGeom>
          <a:noFill/>
          <a:ln cap="flat" cmpd="sng" w="38100">
            <a:solidFill>
              <a:srgbClr val="C27BA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4" name="Google Shape;334;p39"/>
          <p:cNvSpPr txBox="1"/>
          <p:nvPr/>
        </p:nvSpPr>
        <p:spPr>
          <a:xfrm>
            <a:off x="281200" y="3456350"/>
            <a:ext cx="399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27BA0"/>
              </a:buClr>
              <a:buSzPts val="1400"/>
              <a:buChar char="-"/>
            </a:pPr>
            <a:r>
              <a:rPr lang="fr">
                <a:solidFill>
                  <a:srgbClr val="C27BA0"/>
                </a:solidFill>
              </a:rPr>
              <a:t>Plaque inférieur : </a:t>
            </a:r>
            <a:endParaRPr>
              <a:solidFill>
                <a:srgbClr val="C27BA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plaque d’acier de 3mm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35" name="Google Shape;335;p39"/>
          <p:cNvPicPr preferRelativeResize="0"/>
          <p:nvPr/>
        </p:nvPicPr>
        <p:blipFill rotWithShape="1">
          <a:blip r:embed="rId5">
            <a:alphaModFix/>
          </a:blip>
          <a:srcRect b="24533" l="8800" r="0" t="13699"/>
          <a:stretch/>
        </p:blipFill>
        <p:spPr>
          <a:xfrm>
            <a:off x="3139888" y="3188868"/>
            <a:ext cx="1301675" cy="1092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11525" y="1013224"/>
            <a:ext cx="1979100" cy="1484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0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42" name="Google Shape;342;p40"/>
          <p:cNvSpPr txBox="1"/>
          <p:nvPr/>
        </p:nvSpPr>
        <p:spPr>
          <a:xfrm>
            <a:off x="456400" y="3808750"/>
            <a:ext cx="1735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300"/>
              <a:t>Plaque inférieur avec rotule centrale</a:t>
            </a:r>
            <a:endParaRPr i="1" sz="1300"/>
          </a:p>
        </p:txBody>
      </p:sp>
      <p:sp>
        <p:nvSpPr>
          <p:cNvPr id="343" name="Google Shape;343;p40"/>
          <p:cNvSpPr txBox="1"/>
          <p:nvPr/>
        </p:nvSpPr>
        <p:spPr>
          <a:xfrm>
            <a:off x="5870500" y="3640025"/>
            <a:ext cx="310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300"/>
              <a:t>Plaque de fixation de la rotule à l’assise</a:t>
            </a:r>
            <a:endParaRPr i="1" sz="1300"/>
          </a:p>
        </p:txBody>
      </p:sp>
      <p:pic>
        <p:nvPicPr>
          <p:cNvPr id="344" name="Google Shape;34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050" y="1015901"/>
            <a:ext cx="2146176" cy="2861573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0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Rotule et plaques de support : implémentation</a:t>
            </a:r>
            <a:endParaRPr/>
          </a:p>
        </p:txBody>
      </p:sp>
      <p:pic>
        <p:nvPicPr>
          <p:cNvPr id="346" name="Google Shape;346;p40"/>
          <p:cNvPicPr preferRelativeResize="0"/>
          <p:nvPr/>
        </p:nvPicPr>
        <p:blipFill rotWithShape="1">
          <a:blip r:embed="rId4">
            <a:alphaModFix/>
          </a:blip>
          <a:srcRect b="0" l="0" r="0" t="2400"/>
          <a:stretch/>
        </p:blipFill>
        <p:spPr>
          <a:xfrm>
            <a:off x="2573300" y="1274249"/>
            <a:ext cx="2590388" cy="28720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7" name="Google Shape;347;p40"/>
          <p:cNvCxnSpPr/>
          <p:nvPr/>
        </p:nvCxnSpPr>
        <p:spPr>
          <a:xfrm flipH="1" rot="10800000">
            <a:off x="1531775" y="3044000"/>
            <a:ext cx="2006100" cy="4200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48" name="Google Shape;348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6080363" y="830649"/>
            <a:ext cx="2424050" cy="32320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9" name="Google Shape;349;p40"/>
          <p:cNvCxnSpPr/>
          <p:nvPr/>
        </p:nvCxnSpPr>
        <p:spPr>
          <a:xfrm flipH="1">
            <a:off x="4331000" y="2501075"/>
            <a:ext cx="3346200" cy="1581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1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Motoréducteurs, réducteurs et bielles </a:t>
            </a:r>
            <a:endParaRPr/>
          </a:p>
        </p:txBody>
      </p:sp>
      <p:sp>
        <p:nvSpPr>
          <p:cNvPr id="355" name="Google Shape;355;p41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rgbClr val="4A86E8"/>
                </a:solidFill>
              </a:rPr>
              <a:t>‹#›</a:t>
            </a:fld>
            <a:endParaRPr>
              <a:solidFill>
                <a:srgbClr val="4A86E8"/>
              </a:solidFill>
            </a:endParaRPr>
          </a:p>
        </p:txBody>
      </p:sp>
      <p:sp>
        <p:nvSpPr>
          <p:cNvPr id="356" name="Google Shape;356;p41"/>
          <p:cNvSpPr txBox="1"/>
          <p:nvPr/>
        </p:nvSpPr>
        <p:spPr>
          <a:xfrm>
            <a:off x="802950" y="2571750"/>
            <a:ext cx="45549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Calcul des besoins des moteurs: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Prise en compte du cahier des charges (+/- 15°)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Dimensionnement des bielles en conséquence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Simulation sur Simscape pour calculer le couple nécessaire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Obtention du cahier des charges des moteurs et réducteurs</a:t>
            </a:r>
            <a:endParaRPr/>
          </a:p>
        </p:txBody>
      </p:sp>
      <p:sp>
        <p:nvSpPr>
          <p:cNvPr id="357" name="Google Shape;357;p41"/>
          <p:cNvSpPr txBox="1"/>
          <p:nvPr/>
        </p:nvSpPr>
        <p:spPr>
          <a:xfrm>
            <a:off x="119225" y="3947250"/>
            <a:ext cx="271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pic>
        <p:nvPicPr>
          <p:cNvPr id="358" name="Google Shape;3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2650" y="1727900"/>
            <a:ext cx="2718601" cy="2575254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1"/>
          <p:cNvSpPr txBox="1"/>
          <p:nvPr/>
        </p:nvSpPr>
        <p:spPr>
          <a:xfrm>
            <a:off x="5725050" y="1303775"/>
            <a:ext cx="23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Disques/Bielles</a:t>
            </a:r>
            <a:endParaRPr/>
          </a:p>
        </p:txBody>
      </p:sp>
      <p:pic>
        <p:nvPicPr>
          <p:cNvPr id="360" name="Google Shape;360;p41"/>
          <p:cNvPicPr preferRelativeResize="0"/>
          <p:nvPr/>
        </p:nvPicPr>
        <p:blipFill rotWithShape="1">
          <a:blip r:embed="rId4">
            <a:alphaModFix/>
          </a:blip>
          <a:srcRect b="25990" l="39759" r="0" t="36544"/>
          <a:stretch/>
        </p:blipFill>
        <p:spPr>
          <a:xfrm>
            <a:off x="388200" y="980750"/>
            <a:ext cx="2180649" cy="1514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1" name="Google Shape;361;p41"/>
          <p:cNvCxnSpPr>
            <a:stCxn id="356" idx="0"/>
          </p:cNvCxnSpPr>
          <p:nvPr/>
        </p:nvCxnSpPr>
        <p:spPr>
          <a:xfrm rot="10800000">
            <a:off x="2364600" y="1601850"/>
            <a:ext cx="715800" cy="969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2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rgbClr val="4A86E8"/>
                </a:solidFill>
              </a:rPr>
              <a:t>‹#›</a:t>
            </a:fld>
            <a:endParaRPr>
              <a:solidFill>
                <a:srgbClr val="4A86E8"/>
              </a:solidFill>
            </a:endParaRPr>
          </a:p>
        </p:txBody>
      </p:sp>
      <p:sp>
        <p:nvSpPr>
          <p:cNvPr id="367" name="Google Shape;367;p42"/>
          <p:cNvSpPr txBox="1"/>
          <p:nvPr/>
        </p:nvSpPr>
        <p:spPr>
          <a:xfrm>
            <a:off x="155000" y="1315725"/>
            <a:ext cx="5567700" cy="30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Contraintes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fr">
                <a:solidFill>
                  <a:schemeClr val="dk1"/>
                </a:solidFill>
                <a:highlight>
                  <a:srgbClr val="FCFDFE"/>
                </a:highlight>
              </a:rPr>
              <a:t>Moteurs pilotable en vitesse et en position</a:t>
            </a:r>
            <a:endParaRPr>
              <a:solidFill>
                <a:schemeClr val="dk1"/>
              </a:solidFill>
              <a:highlight>
                <a:srgbClr val="FCFDFE"/>
              </a:highlight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fr">
                <a:solidFill>
                  <a:schemeClr val="dk1"/>
                </a:solidFill>
                <a:highlight>
                  <a:srgbClr val="FCFDFE"/>
                </a:highlight>
              </a:rPr>
              <a:t>Batteries : 24V CC</a:t>
            </a:r>
            <a:endParaRPr>
              <a:solidFill>
                <a:schemeClr val="dk1"/>
              </a:solidFill>
              <a:highlight>
                <a:srgbClr val="FCFDFE"/>
              </a:highlight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fr">
                <a:solidFill>
                  <a:schemeClr val="dk1"/>
                </a:solidFill>
                <a:highlight>
                  <a:srgbClr val="FCFDFE"/>
                </a:highlight>
              </a:rPr>
              <a:t>Tr &lt;  3s</a:t>
            </a:r>
            <a:endParaRPr>
              <a:solidFill>
                <a:schemeClr val="dk1"/>
              </a:solidFill>
              <a:highlight>
                <a:srgbClr val="FCFDFE"/>
              </a:highlight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fr">
                <a:solidFill>
                  <a:schemeClr val="dk1"/>
                </a:solidFill>
                <a:highlight>
                  <a:srgbClr val="FCFDFE"/>
                </a:highlight>
              </a:rPr>
              <a:t>Couple maximal : </a:t>
            </a:r>
            <a:r>
              <a:rPr b="1" lang="fr">
                <a:solidFill>
                  <a:schemeClr val="dk1"/>
                </a:solidFill>
                <a:highlight>
                  <a:srgbClr val="FCFDFE"/>
                </a:highlight>
              </a:rPr>
              <a:t>98 N.m </a:t>
            </a:r>
            <a:endParaRPr b="1">
              <a:solidFill>
                <a:schemeClr val="dk1"/>
              </a:solidFill>
              <a:highlight>
                <a:srgbClr val="FCFDFE"/>
              </a:highlight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CFDFE"/>
              </a:highlight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fr">
                <a:solidFill>
                  <a:schemeClr val="dk1"/>
                </a:solidFill>
                <a:highlight>
                  <a:srgbClr val="FCFDFE"/>
                </a:highlight>
              </a:rPr>
              <a:t>Modification de la masse du siège (+ 18kg maximum)</a:t>
            </a:r>
            <a:endParaRPr>
              <a:solidFill>
                <a:schemeClr val="dk1"/>
              </a:solidFill>
              <a:highlight>
                <a:srgbClr val="FCFDFE"/>
              </a:highlight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fr">
                <a:solidFill>
                  <a:schemeClr val="dk1"/>
                </a:solidFill>
                <a:highlight>
                  <a:srgbClr val="FCFDFE"/>
                </a:highlight>
              </a:rPr>
              <a:t>Minimiser la perte d’autonomie (- 2.2% maximum)</a:t>
            </a:r>
            <a:endParaRPr>
              <a:solidFill>
                <a:schemeClr val="dk1"/>
              </a:solidFill>
              <a:highlight>
                <a:srgbClr val="FCFDFE"/>
              </a:highlight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CFDFE"/>
              </a:highlight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b="1" lang="fr">
                <a:solidFill>
                  <a:schemeClr val="dk1"/>
                </a:solidFill>
                <a:highlight>
                  <a:srgbClr val="FCFDFE"/>
                </a:highlight>
              </a:rPr>
              <a:t>Contrainte de blocage</a:t>
            </a:r>
            <a:r>
              <a:rPr lang="fr">
                <a:solidFill>
                  <a:schemeClr val="dk1"/>
                </a:solidFill>
                <a:highlight>
                  <a:srgbClr val="FCFDFE"/>
                </a:highlight>
              </a:rPr>
              <a:t> : réducteur à vis sans fin </a:t>
            </a:r>
            <a:endParaRPr>
              <a:solidFill>
                <a:schemeClr val="dk1"/>
              </a:solidFill>
              <a:highlight>
                <a:srgbClr val="FCFDF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8" name="Google Shape;36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288" y="1288175"/>
            <a:ext cx="2562624" cy="17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42"/>
          <p:cNvSpPr txBox="1"/>
          <p:nvPr/>
        </p:nvSpPr>
        <p:spPr>
          <a:xfrm>
            <a:off x="7757450" y="2146375"/>
            <a:ext cx="11529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chemeClr val="dk1"/>
                </a:solidFill>
              </a:rPr>
              <a:t>Motoréducteur : </a:t>
            </a:r>
            <a:endParaRPr sz="10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chemeClr val="dk1"/>
                </a:solidFill>
              </a:rPr>
              <a:t>Modèle CM026 - INTECNO</a:t>
            </a:r>
            <a:endParaRPr sz="1050">
              <a:solidFill>
                <a:schemeClr val="dk1"/>
              </a:solidFill>
            </a:endParaRPr>
          </a:p>
        </p:txBody>
      </p:sp>
      <p:pic>
        <p:nvPicPr>
          <p:cNvPr id="370" name="Google Shape;37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7775" y="3231850"/>
            <a:ext cx="2214629" cy="17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42"/>
          <p:cNvSpPr txBox="1"/>
          <p:nvPr/>
        </p:nvSpPr>
        <p:spPr>
          <a:xfrm>
            <a:off x="7759475" y="4286400"/>
            <a:ext cx="97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Réducteur 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Modèle PLPE 120 - Neugart</a:t>
            </a:r>
            <a:endParaRPr sz="1000"/>
          </a:p>
        </p:txBody>
      </p:sp>
      <p:sp>
        <p:nvSpPr>
          <p:cNvPr id="372" name="Google Shape;372;p42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Motoréducteurs, réducteurs et bielles </a:t>
            </a:r>
            <a:endParaRPr/>
          </a:p>
        </p:txBody>
      </p:sp>
      <p:sp>
        <p:nvSpPr>
          <p:cNvPr id="373" name="Google Shape;373;p42"/>
          <p:cNvSpPr txBox="1"/>
          <p:nvPr/>
        </p:nvSpPr>
        <p:spPr>
          <a:xfrm>
            <a:off x="5734375" y="1136550"/>
            <a:ext cx="204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Moteur final </a:t>
            </a:r>
            <a:endParaRPr u="sng"/>
          </a:p>
        </p:txBody>
      </p:sp>
      <p:sp>
        <p:nvSpPr>
          <p:cNvPr id="374" name="Google Shape;374;p42"/>
          <p:cNvSpPr txBox="1"/>
          <p:nvPr/>
        </p:nvSpPr>
        <p:spPr>
          <a:xfrm>
            <a:off x="5734375" y="3022000"/>
            <a:ext cx="237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Réducteur additionnel final</a:t>
            </a:r>
            <a:endParaRPr u="sng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3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/>
              <a:t>Asservissement de la solution </a:t>
            </a:r>
            <a:endParaRPr sz="2800"/>
          </a:p>
        </p:txBody>
      </p:sp>
      <p:sp>
        <p:nvSpPr>
          <p:cNvPr id="380" name="Google Shape;380;p43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81" name="Google Shape;381;p43"/>
          <p:cNvPicPr preferRelativeResize="0"/>
          <p:nvPr/>
        </p:nvPicPr>
        <p:blipFill rotWithShape="1">
          <a:blip r:embed="rId3">
            <a:alphaModFix/>
          </a:blip>
          <a:srcRect b="0" l="1903" r="0" t="0"/>
          <a:stretch/>
        </p:blipFill>
        <p:spPr>
          <a:xfrm>
            <a:off x="0" y="2031725"/>
            <a:ext cx="5524099" cy="133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43"/>
          <p:cNvPicPr preferRelativeResize="0"/>
          <p:nvPr/>
        </p:nvPicPr>
        <p:blipFill rotWithShape="1">
          <a:blip r:embed="rId4">
            <a:alphaModFix/>
          </a:blip>
          <a:srcRect b="0" l="0" r="0" t="17403"/>
          <a:stretch/>
        </p:blipFill>
        <p:spPr>
          <a:xfrm>
            <a:off x="5524100" y="991525"/>
            <a:ext cx="3619899" cy="333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3"/>
          <p:cNvSpPr/>
          <p:nvPr/>
        </p:nvSpPr>
        <p:spPr>
          <a:xfrm>
            <a:off x="5524900" y="1721775"/>
            <a:ext cx="403200" cy="512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1572600" y="45192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L’équipe projet</a:t>
            </a: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6" name="Google Shape;146;p26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500">
                <a:solidFill>
                  <a:schemeClr val="lt1"/>
                </a:solidFill>
              </a:rPr>
              <a:t>‹#›</a:t>
            </a:fld>
            <a:endParaRPr sz="1500">
              <a:solidFill>
                <a:schemeClr val="lt1"/>
              </a:solidFill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3414750" y="-23825"/>
            <a:ext cx="23145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/>
              <a:t>Partenaire</a:t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0000"/>
                </a:solidFill>
              </a:rPr>
              <a:t>Henry-Albert Thoor</a:t>
            </a:r>
            <a:endParaRPr b="1" sz="1800">
              <a:solidFill>
                <a:srgbClr val="FF0000"/>
              </a:solidFill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952575" y="395250"/>
            <a:ext cx="2314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/>
              <a:t>Coach</a:t>
            </a:r>
            <a:endParaRPr b="1" u="sng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/>
              <a:t>Anne-Lise Cristol</a:t>
            </a:r>
            <a:endParaRPr sz="1600"/>
          </a:p>
        </p:txBody>
      </p:sp>
      <p:sp>
        <p:nvSpPr>
          <p:cNvPr id="149" name="Google Shape;149;p26"/>
          <p:cNvSpPr txBox="1"/>
          <p:nvPr/>
        </p:nvSpPr>
        <p:spPr>
          <a:xfrm>
            <a:off x="6023450" y="395250"/>
            <a:ext cx="2314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/>
              <a:t>Coach</a:t>
            </a:r>
            <a:endParaRPr b="1" u="sng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/>
              <a:t>Thierry Fricheteau</a:t>
            </a:r>
            <a:endParaRPr sz="1600"/>
          </a:p>
        </p:txBody>
      </p:sp>
      <p:sp>
        <p:nvSpPr>
          <p:cNvPr id="150" name="Google Shape;150;p26"/>
          <p:cNvSpPr txBox="1"/>
          <p:nvPr/>
        </p:nvSpPr>
        <p:spPr>
          <a:xfrm>
            <a:off x="3630150" y="990850"/>
            <a:ext cx="188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/>
              <a:t>Étudiants membres</a:t>
            </a:r>
            <a:endParaRPr b="1" u="sng"/>
          </a:p>
        </p:txBody>
      </p:sp>
      <p:pic>
        <p:nvPicPr>
          <p:cNvPr id="151" name="Google Shape;15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7526" y="1422230"/>
            <a:ext cx="770400" cy="8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5450" y="3432307"/>
            <a:ext cx="857454" cy="89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23742" y="3405254"/>
            <a:ext cx="770308" cy="896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79568" y="2337746"/>
            <a:ext cx="770300" cy="963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010269" y="2338583"/>
            <a:ext cx="806600" cy="961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863119" y="2361259"/>
            <a:ext cx="857450" cy="96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769069" y="2355383"/>
            <a:ext cx="1130700" cy="1069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089403" y="3432260"/>
            <a:ext cx="694601" cy="896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2549850" y="3432298"/>
            <a:ext cx="689010" cy="896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990119" y="2355565"/>
            <a:ext cx="806600" cy="10320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4269498" y="3475632"/>
            <a:ext cx="680145" cy="896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1888269" y="2312687"/>
            <a:ext cx="770300" cy="10634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/>
        </p:nvSpPr>
        <p:spPr>
          <a:xfrm>
            <a:off x="6732339" y="3104495"/>
            <a:ext cx="1295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">
                <a:latin typeface="Montserrat"/>
                <a:ea typeface="Montserrat"/>
                <a:cs typeface="Montserrat"/>
                <a:sym typeface="Montserrat"/>
              </a:rPr>
              <a:t>Lucas Oliveira Saintrain</a:t>
            </a:r>
            <a:endParaRPr b="1" sz="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p26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030424" y="2361254"/>
            <a:ext cx="770301" cy="770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6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4961425" y="2344800"/>
            <a:ext cx="806601" cy="803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4"/>
          <p:cNvSpPr txBox="1"/>
          <p:nvPr>
            <p:ph type="ctrTitle"/>
          </p:nvPr>
        </p:nvSpPr>
        <p:spPr>
          <a:xfrm>
            <a:off x="202000" y="2413300"/>
            <a:ext cx="8520600" cy="9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 Contrôle des moteurs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5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4" name="Google Shape;394;p45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Représentation du système</a:t>
            </a:r>
            <a:endParaRPr/>
          </a:p>
        </p:txBody>
      </p:sp>
      <p:pic>
        <p:nvPicPr>
          <p:cNvPr id="395" name="Google Shape;395;p45"/>
          <p:cNvPicPr preferRelativeResize="0"/>
          <p:nvPr/>
        </p:nvPicPr>
        <p:blipFill rotWithShape="1">
          <a:blip r:embed="rId3">
            <a:alphaModFix/>
          </a:blip>
          <a:srcRect b="0" l="-1670" r="1670" t="0"/>
          <a:stretch/>
        </p:blipFill>
        <p:spPr>
          <a:xfrm>
            <a:off x="4746300" y="992950"/>
            <a:ext cx="3238275" cy="33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5"/>
          <p:cNvSpPr txBox="1"/>
          <p:nvPr/>
        </p:nvSpPr>
        <p:spPr>
          <a:xfrm>
            <a:off x="221775" y="1509738"/>
            <a:ext cx="4277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fr">
                <a:solidFill>
                  <a:schemeClr val="dk1"/>
                </a:solidFill>
              </a:rPr>
              <a:t>Module gyroscope/accéléromètre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fr">
                <a:solidFill>
                  <a:schemeClr val="dk1"/>
                </a:solidFill>
              </a:rPr>
              <a:t>Carte Arduino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fr">
                <a:solidFill>
                  <a:schemeClr val="dk1"/>
                </a:solidFill>
              </a:rPr>
              <a:t>Driver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Motoréducteurs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Batterie</a:t>
            </a:r>
            <a:endParaRPr/>
          </a:p>
        </p:txBody>
      </p:sp>
      <p:pic>
        <p:nvPicPr>
          <p:cNvPr id="397" name="Google Shape;397;p45"/>
          <p:cNvPicPr preferRelativeResize="0"/>
          <p:nvPr/>
        </p:nvPicPr>
        <p:blipFill rotWithShape="1">
          <a:blip r:embed="rId3">
            <a:alphaModFix/>
          </a:blip>
          <a:srcRect b="0" l="21126" r="55649" t="73523"/>
          <a:stretch/>
        </p:blipFill>
        <p:spPr>
          <a:xfrm>
            <a:off x="5386425" y="3464200"/>
            <a:ext cx="781550" cy="90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6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03" name="Google Shape;403;p46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Représentation du système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4" name="Google Shape;40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025" y="985488"/>
            <a:ext cx="2245075" cy="124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0125" y="985488"/>
            <a:ext cx="2447107" cy="124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1025" y="2518988"/>
            <a:ext cx="2396359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97750" y="2518999"/>
            <a:ext cx="2351850" cy="1750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7"/>
          <p:cNvSpPr/>
          <p:nvPr/>
        </p:nvSpPr>
        <p:spPr>
          <a:xfrm>
            <a:off x="98600" y="2130425"/>
            <a:ext cx="5629200" cy="15429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7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14" name="Google Shape;414;p47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Contrôle de la commande</a:t>
            </a:r>
            <a:endParaRPr/>
          </a:p>
        </p:txBody>
      </p:sp>
      <p:sp>
        <p:nvSpPr>
          <p:cNvPr id="415" name="Google Shape;415;p47"/>
          <p:cNvSpPr/>
          <p:nvPr/>
        </p:nvSpPr>
        <p:spPr>
          <a:xfrm>
            <a:off x="231775" y="2244725"/>
            <a:ext cx="1352700" cy="1333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Position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angulaire</a:t>
            </a:r>
            <a:endParaRPr/>
          </a:p>
        </p:txBody>
      </p:sp>
      <p:sp>
        <p:nvSpPr>
          <p:cNvPr id="416" name="Google Shape;416;p47"/>
          <p:cNvSpPr/>
          <p:nvPr/>
        </p:nvSpPr>
        <p:spPr>
          <a:xfrm>
            <a:off x="2492838" y="2259050"/>
            <a:ext cx="1352700" cy="1333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Vitesses angulaires</a:t>
            </a:r>
            <a:endParaRPr/>
          </a:p>
        </p:txBody>
      </p:sp>
      <p:sp>
        <p:nvSpPr>
          <p:cNvPr id="417" name="Google Shape;417;p47"/>
          <p:cNvSpPr/>
          <p:nvPr/>
        </p:nvSpPr>
        <p:spPr>
          <a:xfrm>
            <a:off x="4051550" y="2259050"/>
            <a:ext cx="1581000" cy="1333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Asservissement moteurs</a:t>
            </a:r>
            <a:endParaRPr/>
          </a:p>
        </p:txBody>
      </p:sp>
      <p:sp>
        <p:nvSpPr>
          <p:cNvPr id="418" name="Google Shape;418;p47"/>
          <p:cNvSpPr/>
          <p:nvPr/>
        </p:nvSpPr>
        <p:spPr>
          <a:xfrm>
            <a:off x="6032725" y="1129425"/>
            <a:ext cx="2847900" cy="34956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7"/>
          <p:cNvSpPr/>
          <p:nvPr/>
        </p:nvSpPr>
        <p:spPr>
          <a:xfrm>
            <a:off x="1708150" y="2749550"/>
            <a:ext cx="670500" cy="35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7"/>
          <p:cNvSpPr/>
          <p:nvPr/>
        </p:nvSpPr>
        <p:spPr>
          <a:xfrm>
            <a:off x="6780325" y="1238250"/>
            <a:ext cx="1352700" cy="133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Châssis</a:t>
            </a:r>
            <a:endParaRPr/>
          </a:p>
        </p:txBody>
      </p:sp>
      <p:sp>
        <p:nvSpPr>
          <p:cNvPr id="421" name="Google Shape;421;p47"/>
          <p:cNvSpPr/>
          <p:nvPr/>
        </p:nvSpPr>
        <p:spPr>
          <a:xfrm>
            <a:off x="6780325" y="3216350"/>
            <a:ext cx="1352700" cy="133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Assise</a:t>
            </a:r>
            <a:endParaRPr/>
          </a:p>
        </p:txBody>
      </p:sp>
      <p:sp>
        <p:nvSpPr>
          <p:cNvPr id="422" name="Google Shape;422;p47"/>
          <p:cNvSpPr/>
          <p:nvPr/>
        </p:nvSpPr>
        <p:spPr>
          <a:xfrm>
            <a:off x="6882625" y="2717800"/>
            <a:ext cx="1148100" cy="352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Rotule</a:t>
            </a:r>
            <a:endParaRPr/>
          </a:p>
        </p:txBody>
      </p:sp>
      <p:cxnSp>
        <p:nvCxnSpPr>
          <p:cNvPr id="423" name="Google Shape;423;p47"/>
          <p:cNvCxnSpPr>
            <a:stCxn id="417" idx="3"/>
            <a:endCxn id="420" idx="1"/>
          </p:cNvCxnSpPr>
          <p:nvPr/>
        </p:nvCxnSpPr>
        <p:spPr>
          <a:xfrm flipH="1" rot="10800000">
            <a:off x="5632550" y="1904900"/>
            <a:ext cx="1147800" cy="10209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4" name="Google Shape;424;p47"/>
          <p:cNvCxnSpPr>
            <a:stCxn id="420" idx="2"/>
            <a:endCxn id="422" idx="0"/>
          </p:cNvCxnSpPr>
          <p:nvPr/>
        </p:nvCxnSpPr>
        <p:spPr>
          <a:xfrm>
            <a:off x="7456675" y="2571750"/>
            <a:ext cx="0" cy="14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5" name="Google Shape;425;p47"/>
          <p:cNvCxnSpPr>
            <a:stCxn id="422" idx="4"/>
            <a:endCxn id="421" idx="0"/>
          </p:cNvCxnSpPr>
          <p:nvPr/>
        </p:nvCxnSpPr>
        <p:spPr>
          <a:xfrm>
            <a:off x="7456675" y="3070300"/>
            <a:ext cx="0" cy="14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6" name="Google Shape;426;p47"/>
          <p:cNvCxnSpPr>
            <a:stCxn id="416" idx="3"/>
            <a:endCxn id="417" idx="1"/>
          </p:cNvCxnSpPr>
          <p:nvPr/>
        </p:nvCxnSpPr>
        <p:spPr>
          <a:xfrm>
            <a:off x="3845538" y="2925800"/>
            <a:ext cx="20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7" name="Google Shape;427;p47"/>
          <p:cNvCxnSpPr>
            <a:endCxn id="415" idx="2"/>
          </p:cNvCxnSpPr>
          <p:nvPr/>
        </p:nvCxnSpPr>
        <p:spPr>
          <a:xfrm rot="10800000">
            <a:off x="908125" y="3578225"/>
            <a:ext cx="5133000" cy="776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8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33" name="Google Shape;433;p48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Contrôle de la Commande</a:t>
            </a:r>
            <a:endParaRPr/>
          </a:p>
        </p:txBody>
      </p:sp>
      <p:pic>
        <p:nvPicPr>
          <p:cNvPr id="434" name="Google Shape;43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50" y="1162063"/>
            <a:ext cx="5211975" cy="281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48"/>
          <p:cNvPicPr preferRelativeResize="0"/>
          <p:nvPr/>
        </p:nvPicPr>
        <p:blipFill rotWithShape="1">
          <a:blip r:embed="rId4">
            <a:alphaModFix/>
          </a:blip>
          <a:srcRect b="0" l="27656" r="0" t="0"/>
          <a:stretch/>
        </p:blipFill>
        <p:spPr>
          <a:xfrm>
            <a:off x="5617800" y="1392225"/>
            <a:ext cx="3076150" cy="2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8"/>
          <p:cNvSpPr txBox="1"/>
          <p:nvPr/>
        </p:nvSpPr>
        <p:spPr>
          <a:xfrm>
            <a:off x="237000" y="4016500"/>
            <a:ext cx="538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 u="sng"/>
              <a:t>Modèle dynamique de la partie haute du siège et des motoréducteurs</a:t>
            </a:r>
            <a:endParaRPr i="1" sz="1200" u="sng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9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42" name="Google Shape;442;p49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Définition de l’architecture de contrôle</a:t>
            </a:r>
            <a:endParaRPr/>
          </a:p>
        </p:txBody>
      </p:sp>
      <p:pic>
        <p:nvPicPr>
          <p:cNvPr id="443" name="Google Shape;44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25" y="970675"/>
            <a:ext cx="4241075" cy="33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49"/>
          <p:cNvSpPr txBox="1"/>
          <p:nvPr/>
        </p:nvSpPr>
        <p:spPr>
          <a:xfrm>
            <a:off x="4562600" y="1225150"/>
            <a:ext cx="4241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Matrice Jacobienne relie 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vitesse angulaire des moteurs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vitesse angulaire dans les axes x et y de la chaise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Réalisation d’un contrôle en position des angles de tangage et de roulis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0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50" name="Google Shape;450;p50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Contrôle de la commande</a:t>
            </a:r>
            <a:endParaRPr/>
          </a:p>
        </p:txBody>
      </p:sp>
      <p:pic>
        <p:nvPicPr>
          <p:cNvPr id="451" name="Google Shape;45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550" y="1091488"/>
            <a:ext cx="6477000" cy="24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50"/>
          <p:cNvSpPr txBox="1"/>
          <p:nvPr/>
        </p:nvSpPr>
        <p:spPr>
          <a:xfrm>
            <a:off x="2389575" y="3779225"/>
            <a:ext cx="483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u="sng"/>
              <a:t>Modèle final permettant le contrôle de la commande </a:t>
            </a:r>
            <a:endParaRPr i="1" u="sng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1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58" name="Google Shape;458;p51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Démonstration virtuelle</a:t>
            </a:r>
            <a:endParaRPr/>
          </a:p>
        </p:txBody>
      </p:sp>
      <p:pic>
        <p:nvPicPr>
          <p:cNvPr id="459" name="Google Shape;45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775" y="1416750"/>
            <a:ext cx="4400550" cy="28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4200" y="1473900"/>
            <a:ext cx="1981200" cy="27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51"/>
          <p:cNvSpPr/>
          <p:nvPr/>
        </p:nvSpPr>
        <p:spPr>
          <a:xfrm>
            <a:off x="5254075" y="2703600"/>
            <a:ext cx="1135500" cy="321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51"/>
          <p:cNvSpPr txBox="1"/>
          <p:nvPr/>
        </p:nvSpPr>
        <p:spPr>
          <a:xfrm>
            <a:off x="1186300" y="974450"/>
            <a:ext cx="3186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300" u="sng"/>
              <a:t>Test pour un angle de 5° pour les 2 axes</a:t>
            </a:r>
            <a:endParaRPr i="1" sz="1300" u="sng"/>
          </a:p>
        </p:txBody>
      </p:sp>
      <p:sp>
        <p:nvSpPr>
          <p:cNvPr id="463" name="Google Shape;463;p51"/>
          <p:cNvSpPr txBox="1"/>
          <p:nvPr/>
        </p:nvSpPr>
        <p:spPr>
          <a:xfrm>
            <a:off x="4879113" y="1416750"/>
            <a:ext cx="17583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/>
              <a:t>Paramètres asservissement moteur </a:t>
            </a:r>
            <a:endParaRPr sz="11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/>
              <a:t>Tr = 0,1s et 𝜁 = 0,85</a:t>
            </a:r>
            <a:endParaRPr sz="1100"/>
          </a:p>
        </p:txBody>
      </p:sp>
      <p:sp>
        <p:nvSpPr>
          <p:cNvPr id="464" name="Google Shape;464;p51"/>
          <p:cNvSpPr txBox="1"/>
          <p:nvPr/>
        </p:nvSpPr>
        <p:spPr>
          <a:xfrm>
            <a:off x="4879114" y="2016350"/>
            <a:ext cx="17583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Paramètres asservissement angle</a:t>
            </a:r>
            <a:endParaRPr sz="11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/>
              <a:t>ωc = 4 rad/s et Φ = 60°</a:t>
            </a:r>
            <a:endParaRPr sz="11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2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70" name="Google Shape;470;p52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Démonstration virtuelle</a:t>
            </a:r>
            <a:endParaRPr/>
          </a:p>
        </p:txBody>
      </p:sp>
      <p:pic>
        <p:nvPicPr>
          <p:cNvPr id="471" name="Google Shape;471;p52" title="FauteuilRoulantComplet_control_compar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2875" y="1259463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3"/>
          <p:cNvSpPr txBox="1"/>
          <p:nvPr>
            <p:ph type="ctrTitle"/>
          </p:nvPr>
        </p:nvSpPr>
        <p:spPr>
          <a:xfrm>
            <a:off x="202000" y="2413300"/>
            <a:ext cx="8520600" cy="9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Tests sur le siège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77" name="Google Shape;47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1" name="Google Shape;171;p27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globale du projet</a:t>
            </a:r>
            <a:endParaRPr/>
          </a:p>
        </p:txBody>
      </p:sp>
      <p:sp>
        <p:nvSpPr>
          <p:cNvPr id="172" name="Google Shape;172;p27"/>
          <p:cNvSpPr txBox="1"/>
          <p:nvPr/>
        </p:nvSpPr>
        <p:spPr>
          <a:xfrm>
            <a:off x="0" y="1006725"/>
            <a:ext cx="57366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 u="sng"/>
              <a:t>Contexte :</a:t>
            </a:r>
            <a:endParaRPr b="1" sz="17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Inconfort </a:t>
            </a:r>
            <a:r>
              <a:rPr lang="fr"/>
              <a:t>des personnes à mobilité réduite lors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d’utilisation de </a:t>
            </a:r>
            <a:r>
              <a:rPr b="1" lang="fr"/>
              <a:t>sièges motorisés </a:t>
            </a:r>
            <a:endParaRPr b="1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 u="sng"/>
              <a:t>Attentes du client :</a:t>
            </a:r>
            <a:endParaRPr b="1" sz="1700" u="sng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	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	Concevoir </a:t>
            </a:r>
            <a:r>
              <a:rPr lang="fr"/>
              <a:t>un système permettant d’améliorer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confort du siège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-&gt; Stabilisation de </a:t>
            </a:r>
            <a:r>
              <a:rPr lang="fr"/>
              <a:t>son </a:t>
            </a:r>
            <a:r>
              <a:rPr b="1" lang="fr"/>
              <a:t>assise </a:t>
            </a:r>
            <a:r>
              <a:rPr lang="fr"/>
              <a:t>dans un </a:t>
            </a:r>
            <a:r>
              <a:rPr b="1" lang="fr"/>
              <a:t>plan horizontal</a:t>
            </a:r>
            <a:endParaRPr b="1"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grpSp>
        <p:nvGrpSpPr>
          <p:cNvPr id="173" name="Google Shape;173;p27"/>
          <p:cNvGrpSpPr/>
          <p:nvPr/>
        </p:nvGrpSpPr>
        <p:grpSpPr>
          <a:xfrm>
            <a:off x="5655319" y="1313416"/>
            <a:ext cx="3365835" cy="2908101"/>
            <a:chOff x="401841" y="1177833"/>
            <a:chExt cx="4129859" cy="2971088"/>
          </a:xfrm>
        </p:grpSpPr>
        <p:sp>
          <p:nvSpPr>
            <p:cNvPr id="174" name="Google Shape;174;p27"/>
            <p:cNvSpPr/>
            <p:nvPr/>
          </p:nvSpPr>
          <p:spPr>
            <a:xfrm>
              <a:off x="401841" y="1177833"/>
              <a:ext cx="1506900" cy="768600"/>
            </a:xfrm>
            <a:prstGeom prst="ellipse">
              <a:avLst/>
            </a:prstGeom>
            <a:solidFill>
              <a:srgbClr val="EA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PMR</a:t>
              </a: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3024800" y="1197925"/>
              <a:ext cx="1506900" cy="768600"/>
            </a:xfrm>
            <a:prstGeom prst="ellipse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Siège motorisé</a:t>
              </a: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1677666" y="2195125"/>
              <a:ext cx="1592100" cy="1185300"/>
            </a:xfrm>
            <a:prstGeom prst="rect">
              <a:avLst/>
            </a:prstGeom>
            <a:solidFill>
              <a:srgbClr val="FFE5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300"/>
                <a:t>Siège motorisé avec stabilisation horizontale de l’assise</a:t>
              </a:r>
              <a:endParaRPr sz="1300"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832694" y="3537822"/>
              <a:ext cx="3332400" cy="611100"/>
            </a:xfrm>
            <a:prstGeom prst="rect">
              <a:avLst/>
            </a:prstGeom>
            <a:solidFill>
              <a:srgbClr val="9FC5E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Améliorer le confort des PMR sur des sièges motorisés</a:t>
              </a: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1145216" y="1948900"/>
              <a:ext cx="2400975" cy="281300"/>
            </a:xfrm>
            <a:custGeom>
              <a:rect b="b" l="l" r="r" t="t"/>
              <a:pathLst>
                <a:path extrusionOk="0" h="11252" w="96039">
                  <a:moveTo>
                    <a:pt x="0" y="0"/>
                  </a:moveTo>
                  <a:cubicBezTo>
                    <a:pt x="7568" y="1875"/>
                    <a:pt x="29402" y="11252"/>
                    <a:pt x="45408" y="11252"/>
                  </a:cubicBezTo>
                  <a:cubicBezTo>
                    <a:pt x="61415" y="11252"/>
                    <a:pt x="87601" y="1875"/>
                    <a:pt x="96039" y="0"/>
                  </a:cubicBez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9" name="Google Shape;179;p27"/>
            <p:cNvSpPr/>
            <p:nvPr/>
          </p:nvSpPr>
          <p:spPr>
            <a:xfrm>
              <a:off x="2718275" y="2023388"/>
              <a:ext cx="970250" cy="1526975"/>
            </a:xfrm>
            <a:custGeom>
              <a:rect b="b" l="l" r="r" t="t"/>
              <a:pathLst>
                <a:path extrusionOk="0" h="61079" w="38810">
                  <a:moveTo>
                    <a:pt x="22904" y="0"/>
                  </a:moveTo>
                  <a:cubicBezTo>
                    <a:pt x="25449" y="3885"/>
                    <a:pt x="41991" y="13127"/>
                    <a:pt x="38174" y="23307"/>
                  </a:cubicBezTo>
                  <a:cubicBezTo>
                    <a:pt x="34357" y="33487"/>
                    <a:pt x="6362" y="54784"/>
                    <a:pt x="0" y="61079"/>
                  </a:cubicBez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4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83" name="Google Shape;483;p54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Tests réalisés sur l’assise et le dossier</a:t>
            </a:r>
            <a:endParaRPr/>
          </a:p>
        </p:txBody>
      </p:sp>
      <p:graphicFrame>
        <p:nvGraphicFramePr>
          <p:cNvPr id="484" name="Google Shape;484;p54"/>
          <p:cNvGraphicFramePr/>
          <p:nvPr/>
        </p:nvGraphicFramePr>
        <p:xfrm>
          <a:off x="2971250" y="12629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1368425"/>
                <a:gridCol w="1656525"/>
                <a:gridCol w="1512475"/>
                <a:gridCol w="1512475"/>
              </a:tblGrid>
              <a:tr h="878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Tests</a:t>
                      </a:r>
                      <a:endParaRPr sz="1200"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Vérifier l’indépendance assise/dossier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Conserver l’angle de déplacement de l’assise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Conserver l’angle de déplacement du dossier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888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Protocole</a:t>
                      </a:r>
                      <a:endParaRPr sz="1200"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Vérification manuelle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Déterminer l’angle de déplacement avec un logiciel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Déterminer l’angle de déplacement avec un logiciel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695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Résultats avant solution</a:t>
                      </a:r>
                      <a:endParaRPr sz="1200"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Manipulation réussie</a:t>
                      </a:r>
                      <a:endParaRPr sz="1200"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Angle de 24 deg</a:t>
                      </a:r>
                      <a:endParaRPr sz="1200"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Angle de 27 deg</a:t>
                      </a:r>
                      <a:endParaRPr sz="1200"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485" name="Google Shape;485;p54"/>
          <p:cNvSpPr txBox="1"/>
          <p:nvPr/>
        </p:nvSpPr>
        <p:spPr>
          <a:xfrm>
            <a:off x="1927350" y="3899700"/>
            <a:ext cx="528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u="sng"/>
              <a:t>Tableau récapitulatif des tests réalisés sur l’assise et le dossier</a:t>
            </a:r>
            <a:endParaRPr i="1" u="sng"/>
          </a:p>
        </p:txBody>
      </p:sp>
      <p:pic>
        <p:nvPicPr>
          <p:cNvPr id="486" name="Google Shape;486;p54"/>
          <p:cNvPicPr preferRelativeResize="0"/>
          <p:nvPr/>
        </p:nvPicPr>
        <p:blipFill rotWithShape="1">
          <a:blip r:embed="rId3">
            <a:alphaModFix/>
          </a:blip>
          <a:srcRect b="0" l="11570" r="42641" t="50551"/>
          <a:stretch/>
        </p:blipFill>
        <p:spPr>
          <a:xfrm>
            <a:off x="171697" y="1209912"/>
            <a:ext cx="2675479" cy="25685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7" name="Google Shape;487;p54"/>
          <p:cNvCxnSpPr/>
          <p:nvPr/>
        </p:nvCxnSpPr>
        <p:spPr>
          <a:xfrm flipH="1" rot="10800000">
            <a:off x="127304" y="1364771"/>
            <a:ext cx="1892700" cy="1945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54"/>
          <p:cNvCxnSpPr/>
          <p:nvPr/>
        </p:nvCxnSpPr>
        <p:spPr>
          <a:xfrm flipH="1" rot="10800000">
            <a:off x="2679175" y="1419830"/>
            <a:ext cx="41400" cy="601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89" name="Google Shape;489;p54"/>
          <p:cNvCxnSpPr/>
          <p:nvPr/>
        </p:nvCxnSpPr>
        <p:spPr>
          <a:xfrm flipH="1" rot="10800000">
            <a:off x="2091245" y="2045337"/>
            <a:ext cx="572100" cy="496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90" name="Google Shape;490;p54"/>
          <p:cNvCxnSpPr/>
          <p:nvPr/>
        </p:nvCxnSpPr>
        <p:spPr>
          <a:xfrm flipH="1" rot="10800000">
            <a:off x="1074478" y="2507537"/>
            <a:ext cx="1033200" cy="843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54"/>
          <p:cNvCxnSpPr/>
          <p:nvPr/>
        </p:nvCxnSpPr>
        <p:spPr>
          <a:xfrm rot="10800000">
            <a:off x="127290" y="3334950"/>
            <a:ext cx="923700" cy="32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92" name="Google Shape;492;p54"/>
          <p:cNvCxnSpPr/>
          <p:nvPr/>
        </p:nvCxnSpPr>
        <p:spPr>
          <a:xfrm>
            <a:off x="2010779" y="1397697"/>
            <a:ext cx="638700" cy="10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5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98" name="Google Shape;498;p55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Tests réalisés pour mesurer les vibrations</a:t>
            </a:r>
            <a:endParaRPr/>
          </a:p>
        </p:txBody>
      </p:sp>
      <p:graphicFrame>
        <p:nvGraphicFramePr>
          <p:cNvPr id="499" name="Google Shape;499;p55"/>
          <p:cNvGraphicFramePr/>
          <p:nvPr/>
        </p:nvGraphicFramePr>
        <p:xfrm>
          <a:off x="2388175" y="119408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799525"/>
                <a:gridCol w="589025"/>
                <a:gridCol w="623600"/>
                <a:gridCol w="648100"/>
                <a:gridCol w="665075"/>
                <a:gridCol w="665075"/>
              </a:tblGrid>
              <a:tr h="68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Protocole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Utilisation d’un accéléromètre fixé sur le siège circulant sur différentes routes et calcul de la valeur efficace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</a:tr>
              <a:tr h="420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Vitesses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chemeClr val="dk1"/>
                          </a:solidFill>
                        </a:rPr>
                        <a:t>3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chemeClr val="dk1"/>
                          </a:solidFill>
                        </a:rPr>
                        <a:t>4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chemeClr val="dk1"/>
                          </a:solidFill>
                        </a:rPr>
                        <a:t>5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Lisse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3.5236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4.8712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6.6967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9.9794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11.6921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Gravier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8.9674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11.6325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17.3842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22.5645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27.1537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00" name="Google Shape;500;p55"/>
          <p:cNvSpPr txBox="1"/>
          <p:nvPr/>
        </p:nvSpPr>
        <p:spPr>
          <a:xfrm>
            <a:off x="3021300" y="3668750"/>
            <a:ext cx="3101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 u="sng"/>
              <a:t>Tableau récapitulatif des tests réalisés </a:t>
            </a:r>
            <a:endParaRPr i="1" sz="11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 u="sng"/>
              <a:t>pour mesurer les vibrations</a:t>
            </a:r>
            <a:endParaRPr i="1" sz="1100" u="sng"/>
          </a:p>
        </p:txBody>
      </p:sp>
      <p:pic>
        <p:nvPicPr>
          <p:cNvPr id="501" name="Google Shape;501;p55"/>
          <p:cNvPicPr preferRelativeResize="0"/>
          <p:nvPr/>
        </p:nvPicPr>
        <p:blipFill rotWithShape="1">
          <a:blip r:embed="rId3">
            <a:alphaModFix/>
          </a:blip>
          <a:srcRect b="0" l="0" r="44973" t="0"/>
          <a:stretch/>
        </p:blipFill>
        <p:spPr>
          <a:xfrm>
            <a:off x="6445000" y="1215955"/>
            <a:ext cx="2537075" cy="2358118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55"/>
          <p:cNvSpPr txBox="1"/>
          <p:nvPr/>
        </p:nvSpPr>
        <p:spPr>
          <a:xfrm>
            <a:off x="6462238" y="3668750"/>
            <a:ext cx="2502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 u="sng"/>
              <a:t>Code permettant de calculer </a:t>
            </a:r>
            <a:endParaRPr i="1" sz="11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 u="sng"/>
              <a:t>la valeur efficace</a:t>
            </a:r>
            <a:endParaRPr i="1" sz="1100" u="sng"/>
          </a:p>
        </p:txBody>
      </p:sp>
      <p:pic>
        <p:nvPicPr>
          <p:cNvPr id="503" name="Google Shape;503;p55"/>
          <p:cNvPicPr preferRelativeResize="0"/>
          <p:nvPr/>
        </p:nvPicPr>
        <p:blipFill rotWithShape="1">
          <a:blip r:embed="rId4">
            <a:alphaModFix/>
          </a:blip>
          <a:srcRect b="10548" l="42801" r="20169" t="52648"/>
          <a:stretch/>
        </p:blipFill>
        <p:spPr>
          <a:xfrm>
            <a:off x="108325" y="1275175"/>
            <a:ext cx="2094824" cy="2163525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55"/>
          <p:cNvSpPr/>
          <p:nvPr/>
        </p:nvSpPr>
        <p:spPr>
          <a:xfrm>
            <a:off x="25425" y="1220200"/>
            <a:ext cx="2177646" cy="2203150"/>
          </a:xfrm>
          <a:custGeom>
            <a:rect b="b" l="l" r="r" t="t"/>
            <a:pathLst>
              <a:path extrusionOk="0" h="88126" w="108462">
                <a:moveTo>
                  <a:pt x="13558" y="5084"/>
                </a:moveTo>
                <a:lnTo>
                  <a:pt x="0" y="30505"/>
                </a:lnTo>
                <a:lnTo>
                  <a:pt x="74568" y="88126"/>
                </a:lnTo>
                <a:lnTo>
                  <a:pt x="108462" y="88126"/>
                </a:lnTo>
                <a:lnTo>
                  <a:pt x="108462" y="64400"/>
                </a:lnTo>
                <a:lnTo>
                  <a:pt x="21014" y="0"/>
                </a:lnTo>
                <a:close/>
              </a:path>
            </a:pathLst>
          </a:cu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505" name="Google Shape;505;p55"/>
          <p:cNvSpPr txBox="1"/>
          <p:nvPr/>
        </p:nvSpPr>
        <p:spPr>
          <a:xfrm>
            <a:off x="2276500" y="4621725"/>
            <a:ext cx="291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5"/>
              </a:rPr>
              <a:t>Lien : Cahier des charges</a:t>
            </a:r>
            <a:r>
              <a:rPr lang="fr"/>
              <a:t> 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6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11" name="Google Shape;511;p56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Tests réalisés pour respecter le dimensionnement et la masse </a:t>
            </a:r>
            <a:endParaRPr/>
          </a:p>
        </p:txBody>
      </p:sp>
      <p:graphicFrame>
        <p:nvGraphicFramePr>
          <p:cNvPr id="512" name="Google Shape;512;p56"/>
          <p:cNvGraphicFramePr/>
          <p:nvPr/>
        </p:nvGraphicFramePr>
        <p:xfrm>
          <a:off x="3086025" y="167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1978375"/>
                <a:gridCol w="1978375"/>
                <a:gridCol w="1978375"/>
              </a:tblGrid>
              <a:tr h="396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Tests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Calcul de la masse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Calcul de la hauteur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Protocole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Pesée du fauteuil 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Mesure de la hauteur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Résultats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106 kg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93 cm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513" name="Google Shape;513;p56"/>
          <p:cNvSpPr txBox="1"/>
          <p:nvPr/>
        </p:nvSpPr>
        <p:spPr>
          <a:xfrm>
            <a:off x="2876738" y="3398350"/>
            <a:ext cx="6353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u="sng"/>
              <a:t>Tableau des tests concernant le dimensionnement du fauteuil et de sa masse</a:t>
            </a:r>
            <a:endParaRPr i="1" u="sng"/>
          </a:p>
        </p:txBody>
      </p:sp>
      <p:pic>
        <p:nvPicPr>
          <p:cNvPr id="514" name="Google Shape;514;p56"/>
          <p:cNvPicPr preferRelativeResize="0"/>
          <p:nvPr/>
        </p:nvPicPr>
        <p:blipFill rotWithShape="1">
          <a:blip r:embed="rId3">
            <a:alphaModFix/>
          </a:blip>
          <a:srcRect b="25112" l="58041" r="0" t="27091"/>
          <a:stretch/>
        </p:blipFill>
        <p:spPr>
          <a:xfrm>
            <a:off x="348207" y="1199175"/>
            <a:ext cx="2416506" cy="2212439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56"/>
          <p:cNvSpPr txBox="1"/>
          <p:nvPr/>
        </p:nvSpPr>
        <p:spPr>
          <a:xfrm>
            <a:off x="2229427" y="4625025"/>
            <a:ext cx="24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Lien : Cahier des charges</a:t>
            </a:r>
            <a:r>
              <a:rPr lang="fr"/>
              <a:t> </a:t>
            </a:r>
            <a:endParaRPr/>
          </a:p>
        </p:txBody>
      </p:sp>
      <p:sp>
        <p:nvSpPr>
          <p:cNvPr id="516" name="Google Shape;516;p56"/>
          <p:cNvSpPr/>
          <p:nvPr/>
        </p:nvSpPr>
        <p:spPr>
          <a:xfrm>
            <a:off x="271150" y="1225825"/>
            <a:ext cx="2567654" cy="2172513"/>
          </a:xfrm>
          <a:custGeom>
            <a:rect b="b" l="l" r="r" t="t"/>
            <a:pathLst>
              <a:path extrusionOk="0" h="146125" w="216497">
                <a:moveTo>
                  <a:pt x="0" y="38997"/>
                </a:moveTo>
                <a:lnTo>
                  <a:pt x="0" y="95923"/>
                </a:lnTo>
                <a:lnTo>
                  <a:pt x="116989" y="146125"/>
                </a:lnTo>
                <a:lnTo>
                  <a:pt x="216049" y="142539"/>
                </a:lnTo>
                <a:lnTo>
                  <a:pt x="216497" y="0"/>
                </a:lnTo>
                <a:lnTo>
                  <a:pt x="89198" y="0"/>
                </a:lnTo>
                <a:close/>
              </a:path>
            </a:pathLst>
          </a:cu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7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rgbClr val="4A86E8"/>
                </a:solidFill>
              </a:rPr>
              <a:t>‹#›</a:t>
            </a:fld>
            <a:endParaRPr>
              <a:solidFill>
                <a:srgbClr val="4A86E8"/>
              </a:solidFill>
            </a:endParaRPr>
          </a:p>
        </p:txBody>
      </p:sp>
      <p:sp>
        <p:nvSpPr>
          <p:cNvPr id="522" name="Google Shape;522;p57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Tests réalisés sur l’équipement</a:t>
            </a:r>
            <a:endParaRPr/>
          </a:p>
        </p:txBody>
      </p:sp>
      <p:graphicFrame>
        <p:nvGraphicFramePr>
          <p:cNvPr id="523" name="Google Shape;523;p57"/>
          <p:cNvGraphicFramePr/>
          <p:nvPr/>
        </p:nvGraphicFramePr>
        <p:xfrm>
          <a:off x="3736125" y="15502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1335300"/>
                <a:gridCol w="2109475"/>
                <a:gridCol w="1722400"/>
              </a:tblGrid>
              <a:tr h="61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Tests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Fonctionnement de la signalétique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Télécommande siège/aidant 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83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Protocole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Appuyer sur chaque bouton et s’assurer de son bon fonctionnement 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Appuyer sur chaque commande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400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Résultats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Tout est fonctionnel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Tout est fonctionnel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524" name="Google Shape;524;p57"/>
          <p:cNvSpPr txBox="1"/>
          <p:nvPr/>
        </p:nvSpPr>
        <p:spPr>
          <a:xfrm>
            <a:off x="3808413" y="3591775"/>
            <a:ext cx="502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 u="sng"/>
              <a:t>Tableau des tests sur l’équipement de sécurité et les télécommandes</a:t>
            </a:r>
            <a:endParaRPr i="1" sz="1200" u="sng"/>
          </a:p>
        </p:txBody>
      </p:sp>
      <p:pic>
        <p:nvPicPr>
          <p:cNvPr id="525" name="Google Shape;525;p57"/>
          <p:cNvPicPr preferRelativeResize="0"/>
          <p:nvPr/>
        </p:nvPicPr>
        <p:blipFill rotWithShape="1">
          <a:blip r:embed="rId3">
            <a:alphaModFix/>
          </a:blip>
          <a:srcRect b="56550" l="0" r="65867" t="20635"/>
          <a:stretch/>
        </p:blipFill>
        <p:spPr>
          <a:xfrm>
            <a:off x="556625" y="948400"/>
            <a:ext cx="2756951" cy="1317525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57"/>
          <p:cNvSpPr txBox="1"/>
          <p:nvPr/>
        </p:nvSpPr>
        <p:spPr>
          <a:xfrm>
            <a:off x="2276500" y="4621725"/>
            <a:ext cx="291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Lien : Cahier des charges</a:t>
            </a:r>
            <a:r>
              <a:rPr lang="fr"/>
              <a:t> </a:t>
            </a:r>
            <a:endParaRPr/>
          </a:p>
        </p:txBody>
      </p:sp>
      <p:sp>
        <p:nvSpPr>
          <p:cNvPr id="527" name="Google Shape;527;p57"/>
          <p:cNvSpPr/>
          <p:nvPr/>
        </p:nvSpPr>
        <p:spPr>
          <a:xfrm>
            <a:off x="1176775" y="1103550"/>
            <a:ext cx="2314150" cy="1317525"/>
          </a:xfrm>
          <a:custGeom>
            <a:rect b="b" l="l" r="r" t="t"/>
            <a:pathLst>
              <a:path extrusionOk="0" h="52701" w="92566">
                <a:moveTo>
                  <a:pt x="0" y="0"/>
                </a:moveTo>
                <a:lnTo>
                  <a:pt x="676" y="34458"/>
                </a:lnTo>
                <a:lnTo>
                  <a:pt x="89188" y="52701"/>
                </a:lnTo>
                <a:lnTo>
                  <a:pt x="92566" y="27026"/>
                </a:lnTo>
                <a:close/>
              </a:path>
            </a:pathLst>
          </a:cu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528" name="Google Shape;528;p57"/>
          <p:cNvPicPr preferRelativeResize="0"/>
          <p:nvPr/>
        </p:nvPicPr>
        <p:blipFill rotWithShape="1">
          <a:blip r:embed="rId3">
            <a:alphaModFix/>
          </a:blip>
          <a:srcRect b="56550" l="51000" r="30996" t="0"/>
          <a:stretch/>
        </p:blipFill>
        <p:spPr>
          <a:xfrm>
            <a:off x="1032226" y="2392800"/>
            <a:ext cx="1196519" cy="218155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57"/>
          <p:cNvSpPr/>
          <p:nvPr/>
        </p:nvSpPr>
        <p:spPr>
          <a:xfrm>
            <a:off x="965650" y="2647004"/>
            <a:ext cx="1394668" cy="1745152"/>
          </a:xfrm>
          <a:custGeom>
            <a:rect b="b" l="l" r="r" t="t"/>
            <a:pathLst>
              <a:path extrusionOk="0" h="95026" w="80234">
                <a:moveTo>
                  <a:pt x="23308" y="0"/>
                </a:moveTo>
                <a:lnTo>
                  <a:pt x="0" y="76648"/>
                </a:lnTo>
                <a:lnTo>
                  <a:pt x="27342" y="95026"/>
                </a:lnTo>
                <a:lnTo>
                  <a:pt x="80234" y="448"/>
                </a:lnTo>
                <a:close/>
              </a:path>
            </a:pathLst>
          </a:cu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8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35" name="Google Shape;535;p58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Tests réalisés pour respecter les critères de vitesse </a:t>
            </a:r>
            <a:endParaRPr/>
          </a:p>
        </p:txBody>
      </p:sp>
      <p:graphicFrame>
        <p:nvGraphicFramePr>
          <p:cNvPr id="536" name="Google Shape;536;p58"/>
          <p:cNvGraphicFramePr/>
          <p:nvPr/>
        </p:nvGraphicFramePr>
        <p:xfrm>
          <a:off x="3312450" y="11365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935350"/>
                <a:gridCol w="935350"/>
                <a:gridCol w="935350"/>
                <a:gridCol w="935350"/>
                <a:gridCol w="935350"/>
                <a:gridCol w="935350"/>
              </a:tblGrid>
              <a:tr h="62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Tests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Mesure de la vitesse pour les 5 vitesses disponibles</a:t>
                      </a:r>
                      <a:endParaRPr/>
                    </a:p>
                  </a:txBody>
                  <a:tcPr marT="91425" marB="91425" marR="91425" marL="91425" anchor="ctr"/>
                </a:tc>
                <a:tc hMerge="1"/>
                <a:tc hMerge="1"/>
                <a:tc hMerge="1"/>
                <a:tc hMerge="1"/>
              </a:tr>
              <a:tr h="840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Protocole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Mesurer le temps mis par le siège pour parcourir la distance de 13,09 m pour chaque vitesse puis calculer la vitesse.</a:t>
                      </a:r>
                      <a:endParaRPr/>
                    </a:p>
                  </a:txBody>
                  <a:tcPr marT="91425" marB="91425" marR="91425" marL="91425" anchor="ctr"/>
                </a:tc>
                <a:tc hMerge="1"/>
                <a:tc hMerge="1"/>
                <a:tc hMerge="1"/>
                <a:tc hMerge="1"/>
              </a:tr>
              <a:tr h="4935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Résultats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V1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V2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V3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V4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V5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  <a:tr h="6228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/>
                        <a:t>1,23 km/h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/>
                        <a:t>2,04 km/h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/>
                        <a:t>3,09 km/h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/>
                        <a:t>4,03 km/h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4,90 km/h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537" name="Google Shape;537;p58"/>
          <p:cNvSpPr txBox="1"/>
          <p:nvPr/>
        </p:nvSpPr>
        <p:spPr>
          <a:xfrm>
            <a:off x="4168200" y="3808650"/>
            <a:ext cx="453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 u="sng"/>
              <a:t>Tableau des tests réalisés pour respecter les critères de vitesse</a:t>
            </a:r>
            <a:endParaRPr i="1" sz="1200" u="sng"/>
          </a:p>
        </p:txBody>
      </p:sp>
      <p:sp>
        <p:nvSpPr>
          <p:cNvPr id="538" name="Google Shape;538;p58"/>
          <p:cNvSpPr txBox="1"/>
          <p:nvPr/>
        </p:nvSpPr>
        <p:spPr>
          <a:xfrm>
            <a:off x="2073125" y="4621725"/>
            <a:ext cx="232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Lien : Cahier des charges</a:t>
            </a:r>
            <a:r>
              <a:rPr lang="fr"/>
              <a:t> </a:t>
            </a:r>
            <a:endParaRPr/>
          </a:p>
        </p:txBody>
      </p:sp>
      <p:pic>
        <p:nvPicPr>
          <p:cNvPr id="539" name="Google Shape;539;p58"/>
          <p:cNvPicPr preferRelativeResize="0"/>
          <p:nvPr/>
        </p:nvPicPr>
        <p:blipFill rotWithShape="1">
          <a:blip r:embed="rId4">
            <a:alphaModFix/>
          </a:blip>
          <a:srcRect b="60762" l="7027" r="64873" t="0"/>
          <a:stretch/>
        </p:blipFill>
        <p:spPr>
          <a:xfrm>
            <a:off x="311700" y="1244213"/>
            <a:ext cx="2368450" cy="236485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58"/>
          <p:cNvSpPr/>
          <p:nvPr/>
        </p:nvSpPr>
        <p:spPr>
          <a:xfrm>
            <a:off x="365975" y="1131750"/>
            <a:ext cx="2449300" cy="2322575"/>
          </a:xfrm>
          <a:custGeom>
            <a:rect b="b" l="l" r="r" t="t"/>
            <a:pathLst>
              <a:path extrusionOk="0" h="92903" w="97972">
                <a:moveTo>
                  <a:pt x="0" y="0"/>
                </a:moveTo>
                <a:lnTo>
                  <a:pt x="68918" y="337"/>
                </a:lnTo>
                <a:lnTo>
                  <a:pt x="97972" y="74661"/>
                </a:lnTo>
                <a:lnTo>
                  <a:pt x="74999" y="92903"/>
                </a:lnTo>
                <a:lnTo>
                  <a:pt x="0" y="59120"/>
                </a:lnTo>
              </a:path>
            </a:pathLst>
          </a:cu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sp>
      <p:cxnSp>
        <p:nvCxnSpPr>
          <p:cNvPr id="541" name="Google Shape;541;p58"/>
          <p:cNvCxnSpPr/>
          <p:nvPr/>
        </p:nvCxnSpPr>
        <p:spPr>
          <a:xfrm>
            <a:off x="374425" y="1131750"/>
            <a:ext cx="8400" cy="1486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59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Analyse des écarts </a:t>
            </a:r>
            <a:endParaRPr/>
          </a:p>
        </p:txBody>
      </p:sp>
      <p:sp>
        <p:nvSpPr>
          <p:cNvPr id="547" name="Google Shape;547;p59"/>
          <p:cNvSpPr txBox="1"/>
          <p:nvPr>
            <p:ph idx="1" type="body"/>
          </p:nvPr>
        </p:nvSpPr>
        <p:spPr>
          <a:xfrm>
            <a:off x="2768850" y="3724600"/>
            <a:ext cx="36063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300" u="sng">
                <a:solidFill>
                  <a:schemeClr val="dk1"/>
                </a:solidFill>
              </a:rPr>
              <a:t>Tableau des écarts avec le cahier des charges</a:t>
            </a:r>
            <a:endParaRPr sz="1300" u="sng">
              <a:solidFill>
                <a:schemeClr val="dk1"/>
              </a:solidFill>
            </a:endParaRPr>
          </a:p>
        </p:txBody>
      </p:sp>
      <p:sp>
        <p:nvSpPr>
          <p:cNvPr id="548" name="Google Shape;548;p59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549" name="Google Shape;549;p59"/>
          <p:cNvGraphicFramePr/>
          <p:nvPr/>
        </p:nvGraphicFramePr>
        <p:xfrm>
          <a:off x="759325" y="1370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2775075"/>
                <a:gridCol w="22441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Critères évalués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Modélisation et simulation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Réel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Temps de réponse ( &lt; 3s)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0,1 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Inconnue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Poids de la solution ( &lt; 18kg)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36 kg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28,46 kg (pièces en notre possession)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Hauteur de la solution ( &lt; 10cm)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7,6 cm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Inconnue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Angles d’inclinaison (+/- 15°)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+/- 15° possible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 vérifier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0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Chiffrage</a:t>
            </a:r>
            <a:endParaRPr/>
          </a:p>
        </p:txBody>
      </p:sp>
      <p:sp>
        <p:nvSpPr>
          <p:cNvPr id="555" name="Google Shape;555;p60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56" name="Google Shape;556;p60"/>
          <p:cNvSpPr txBox="1"/>
          <p:nvPr/>
        </p:nvSpPr>
        <p:spPr>
          <a:xfrm>
            <a:off x="8472458" y="4625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500">
                <a:solidFill>
                  <a:srgbClr val="FFFFFF"/>
                </a:solidFill>
              </a:rPr>
              <a:t>‹#›</a:t>
            </a:fld>
            <a:endParaRPr sz="1500">
              <a:solidFill>
                <a:srgbClr val="FFFFFF"/>
              </a:solidFill>
            </a:endParaRPr>
          </a:p>
        </p:txBody>
      </p:sp>
      <p:graphicFrame>
        <p:nvGraphicFramePr>
          <p:cNvPr id="557" name="Google Shape;557;p60"/>
          <p:cNvGraphicFramePr/>
          <p:nvPr/>
        </p:nvGraphicFramePr>
        <p:xfrm>
          <a:off x="311700" y="1295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{E07CF701-04C5-4158-876C-32971D2F62A5}</a:tableStyleId>
              </a:tblPr>
              <a:tblGrid>
                <a:gridCol w="1090700"/>
                <a:gridCol w="532875"/>
                <a:gridCol w="885025"/>
                <a:gridCol w="825725"/>
                <a:gridCol w="657800"/>
                <a:gridCol w="714075"/>
              </a:tblGrid>
              <a:tr h="319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Description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Quantité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Prix unitaire HT (€)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Livraison </a:t>
                      </a:r>
                      <a:endParaRPr sz="8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(€)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TVA </a:t>
                      </a:r>
                      <a:endParaRPr sz="8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(€)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Total TTC</a:t>
                      </a:r>
                      <a:endParaRPr sz="8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(€)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</a:tr>
              <a:tr h="25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Péage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81.9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81.9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6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Location de véhicule 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238.3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238.3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Micro contrôleur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25.99 </a:t>
                      </a:r>
                      <a:r>
                        <a:rPr lang="fr" sz="400"/>
                        <a:t>(TVA inclue)</a:t>
                      </a:r>
                      <a:endParaRPr sz="4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25.99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Motor Driver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24.45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17.75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8.44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50.64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Régulateur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9.21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1.84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11.05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Rotule Centrale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141,54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15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31.31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187.85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Rotules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12,78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9,81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12,19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73,12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Motoréducteur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250.8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17.4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103.8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622.81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Codeur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95.78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17.4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41.79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250.76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Réducteur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517,88 </a:t>
                      </a:r>
                      <a:r>
                        <a:rPr lang="fr" sz="400"/>
                        <a:t>(taxe inclue)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22.76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1058.62</a:t>
                      </a:r>
                      <a:endParaRPr sz="8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graphicFrame>
        <p:nvGraphicFramePr>
          <p:cNvPr id="558" name="Google Shape;558;p60"/>
          <p:cNvGraphicFramePr/>
          <p:nvPr/>
        </p:nvGraphicFramePr>
        <p:xfrm>
          <a:off x="5640425" y="3251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{E07CF701-04C5-4158-876C-32971D2F62A5}</a:tableStyleId>
              </a:tblPr>
              <a:tblGrid>
                <a:gridCol w="2304050"/>
                <a:gridCol w="805675"/>
              </a:tblGrid>
              <a:tr h="139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Total dépenses matérielles HT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2401,57 €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48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Total dépenses matérielles TTC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2600,94 €</a:t>
                      </a:r>
                      <a:endParaRPr sz="11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559" name="Google Shape;559;p60"/>
          <p:cNvSpPr txBox="1"/>
          <p:nvPr/>
        </p:nvSpPr>
        <p:spPr>
          <a:xfrm>
            <a:off x="447500" y="962525"/>
            <a:ext cx="443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latin typeface="Montserrat"/>
                <a:ea typeface="Montserrat"/>
                <a:cs typeface="Montserrat"/>
                <a:sym typeface="Montserrat"/>
              </a:rPr>
              <a:t>Dépenses matérielles du projet à la charge du client</a:t>
            </a:r>
            <a:endParaRPr i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0" name="Google Shape;560;p60"/>
          <p:cNvSpPr txBox="1"/>
          <p:nvPr/>
        </p:nvSpPr>
        <p:spPr>
          <a:xfrm>
            <a:off x="3072000" y="46217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Bilan dépenses matérielles</a:t>
            </a:r>
            <a:endParaRPr/>
          </a:p>
        </p:txBody>
      </p:sp>
      <p:graphicFrame>
        <p:nvGraphicFramePr>
          <p:cNvPr id="561" name="Google Shape;561;p60"/>
          <p:cNvGraphicFramePr/>
          <p:nvPr/>
        </p:nvGraphicFramePr>
        <p:xfrm>
          <a:off x="5667888" y="1295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{E07CF701-04C5-4158-876C-32971D2F62A5}</a:tableStyleId>
              </a:tblPr>
              <a:tblGrid>
                <a:gridCol w="1158400"/>
                <a:gridCol w="661950"/>
                <a:gridCol w="735425"/>
                <a:gridCol w="499025"/>
              </a:tblGrid>
              <a:tr h="315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Ressources matérielles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Poids</a:t>
                      </a:r>
                      <a:endParaRPr sz="8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(kg)</a:t>
                      </a:r>
                      <a:endParaRPr sz="8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Prix indicatif au kilo (€)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Total (€)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CCCCCC"/>
                    </a:solidFill>
                  </a:tcPr>
                </a:tc>
              </a:tr>
              <a:tr h="287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Plaque acier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11</a:t>
                      </a:r>
                      <a:endParaRPr sz="8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2.5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27.5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D9EAD3"/>
                    </a:solidFill>
                  </a:tcPr>
                </a:tc>
              </a:tr>
              <a:tr h="287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Liaison Bielle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0.65</a:t>
                      </a:r>
                      <a:endParaRPr sz="8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2.5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1.6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562" name="Google Shape;562;p60"/>
          <p:cNvSpPr txBox="1"/>
          <p:nvPr/>
        </p:nvSpPr>
        <p:spPr>
          <a:xfrm>
            <a:off x="5733250" y="962525"/>
            <a:ext cx="2924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latin typeface="Montserrat"/>
                <a:ea typeface="Montserrat"/>
                <a:cs typeface="Montserrat"/>
                <a:sym typeface="Montserrat"/>
              </a:rPr>
              <a:t>Dépenses matérielles annexes</a:t>
            </a:r>
            <a:endParaRPr i="1"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1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Formations et suivi</a:t>
            </a:r>
            <a:endParaRPr/>
          </a:p>
        </p:txBody>
      </p:sp>
      <p:sp>
        <p:nvSpPr>
          <p:cNvPr id="568" name="Google Shape;568;p61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rgbClr val="4A86E8"/>
                </a:solidFill>
              </a:rPr>
              <a:t>‹#›</a:t>
            </a:fld>
            <a:endParaRPr>
              <a:solidFill>
                <a:srgbClr val="4A86E8"/>
              </a:solidFill>
            </a:endParaRPr>
          </a:p>
        </p:txBody>
      </p:sp>
      <p:pic>
        <p:nvPicPr>
          <p:cNvPr id="569" name="Google Shape;569;p61"/>
          <p:cNvPicPr preferRelativeResize="0"/>
          <p:nvPr/>
        </p:nvPicPr>
        <p:blipFill rotWithShape="1">
          <a:blip r:embed="rId3">
            <a:alphaModFix/>
          </a:blip>
          <a:srcRect b="40316" l="0" r="0" t="0"/>
          <a:stretch/>
        </p:blipFill>
        <p:spPr>
          <a:xfrm>
            <a:off x="97875" y="1575475"/>
            <a:ext cx="4719401" cy="2556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61"/>
          <p:cNvPicPr preferRelativeResize="0"/>
          <p:nvPr/>
        </p:nvPicPr>
        <p:blipFill rotWithShape="1">
          <a:blip r:embed="rId4">
            <a:alphaModFix/>
          </a:blip>
          <a:srcRect b="9673" l="0" r="0" t="0"/>
          <a:stretch/>
        </p:blipFill>
        <p:spPr>
          <a:xfrm>
            <a:off x="5078250" y="1304900"/>
            <a:ext cx="3942899" cy="3055651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61"/>
          <p:cNvSpPr txBox="1"/>
          <p:nvPr/>
        </p:nvSpPr>
        <p:spPr>
          <a:xfrm>
            <a:off x="1223375" y="1304900"/>
            <a:ext cx="246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Compétences et formations</a:t>
            </a:r>
            <a:endParaRPr u="sng"/>
          </a:p>
        </p:txBody>
      </p:sp>
      <p:sp>
        <p:nvSpPr>
          <p:cNvPr id="572" name="Google Shape;572;p61"/>
          <p:cNvSpPr txBox="1"/>
          <p:nvPr/>
        </p:nvSpPr>
        <p:spPr>
          <a:xfrm>
            <a:off x="5815500" y="918100"/>
            <a:ext cx="246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Consulting</a:t>
            </a:r>
            <a:endParaRPr u="sng"/>
          </a:p>
        </p:txBody>
      </p:sp>
      <p:graphicFrame>
        <p:nvGraphicFramePr>
          <p:cNvPr id="573" name="Google Shape;573;p61"/>
          <p:cNvGraphicFramePr/>
          <p:nvPr/>
        </p:nvGraphicFramePr>
        <p:xfrm>
          <a:off x="5078250" y="4535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1975250"/>
                <a:gridCol w="381700"/>
              </a:tblGrid>
              <a:tr h="196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Budget total consulting (h)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53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96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Temps de consulting total (h)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27,17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2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Usinage : Récapitulatif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62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580" name="Google Shape;58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700" y="1067025"/>
            <a:ext cx="4253949" cy="192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62"/>
          <p:cNvPicPr preferRelativeResize="0"/>
          <p:nvPr/>
        </p:nvPicPr>
        <p:blipFill rotWithShape="1">
          <a:blip r:embed="rId4">
            <a:alphaModFix/>
          </a:blip>
          <a:srcRect b="24533" l="8800" r="0" t="13699"/>
          <a:stretch/>
        </p:blipFill>
        <p:spPr>
          <a:xfrm>
            <a:off x="4821525" y="1125176"/>
            <a:ext cx="1683325" cy="1520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62"/>
          <p:cNvPicPr preferRelativeResize="0"/>
          <p:nvPr/>
        </p:nvPicPr>
        <p:blipFill rotWithShape="1">
          <a:blip r:embed="rId5">
            <a:alphaModFix/>
          </a:blip>
          <a:srcRect b="0" l="0" r="0" t="21685"/>
          <a:stretch/>
        </p:blipFill>
        <p:spPr>
          <a:xfrm>
            <a:off x="6938725" y="1610725"/>
            <a:ext cx="2146176" cy="2240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62"/>
          <p:cNvPicPr preferRelativeResize="0"/>
          <p:nvPr/>
        </p:nvPicPr>
        <p:blipFill rotWithShape="1">
          <a:blip r:embed="rId6">
            <a:alphaModFix/>
          </a:blip>
          <a:srcRect b="0" l="0" r="0" t="40173"/>
          <a:stretch/>
        </p:blipFill>
        <p:spPr>
          <a:xfrm>
            <a:off x="4821525" y="2751200"/>
            <a:ext cx="1683325" cy="152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62"/>
          <p:cNvPicPr preferRelativeResize="0"/>
          <p:nvPr/>
        </p:nvPicPr>
        <p:blipFill rotWithShape="1">
          <a:blip r:embed="rId7">
            <a:alphaModFix/>
          </a:blip>
          <a:srcRect b="4744" l="28296" r="15043" t="10689"/>
          <a:stretch/>
        </p:blipFill>
        <p:spPr>
          <a:xfrm rot="5400000">
            <a:off x="2995339" y="2695337"/>
            <a:ext cx="1054598" cy="209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63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590" name="Google Shape;59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150" y="988200"/>
            <a:ext cx="5671475" cy="204435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63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Usinage : Récapitulatif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2" name="Google Shape;592;p63"/>
          <p:cNvPicPr preferRelativeResize="0"/>
          <p:nvPr/>
        </p:nvPicPr>
        <p:blipFill rotWithShape="1">
          <a:blip r:embed="rId4">
            <a:alphaModFix/>
          </a:blip>
          <a:srcRect b="9922" l="9457" r="12890" t="5845"/>
          <a:stretch/>
        </p:blipFill>
        <p:spPr>
          <a:xfrm>
            <a:off x="6803449" y="1264528"/>
            <a:ext cx="2028850" cy="2925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2725" y="2998400"/>
            <a:ext cx="1558875" cy="132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0550" y="2929888"/>
            <a:ext cx="1861275" cy="1457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/>
        </p:nvSpPr>
        <p:spPr>
          <a:xfrm>
            <a:off x="43900" y="930825"/>
            <a:ext cx="7554600" cy="3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 u="sng"/>
              <a:t>Objectifs / Démarche :</a:t>
            </a:r>
            <a:endParaRPr b="1" sz="20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Proposer une </a:t>
            </a:r>
            <a:r>
              <a:rPr b="1" lang="fr"/>
              <a:t>solution technique</a:t>
            </a:r>
            <a:r>
              <a:rPr lang="fr"/>
              <a:t> répondant aux problématiques posées 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Modélisation</a:t>
            </a:r>
            <a:r>
              <a:rPr lang="fr">
                <a:solidFill>
                  <a:schemeClr val="dk1"/>
                </a:solidFill>
              </a:rPr>
              <a:t> numérique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Simulation</a:t>
            </a:r>
            <a:r>
              <a:rPr lang="fr">
                <a:solidFill>
                  <a:schemeClr val="dk1"/>
                </a:solidFill>
              </a:rPr>
              <a:t> dynamique</a:t>
            </a:r>
            <a:br>
              <a:rPr lang="fr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Dimensionnement</a:t>
            </a:r>
            <a:endParaRPr b="1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Chiffrage </a:t>
            </a:r>
            <a:br>
              <a:rPr lang="fr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Intégration</a:t>
            </a:r>
            <a:r>
              <a:rPr lang="fr">
                <a:solidFill>
                  <a:schemeClr val="dk1"/>
                </a:solidFill>
              </a:rPr>
              <a:t> au matériel existant 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fr">
                <a:solidFill>
                  <a:schemeClr val="dk1"/>
                </a:solidFill>
              </a:rPr>
              <a:t>Réalisation de </a:t>
            </a:r>
            <a:r>
              <a:rPr b="1" lang="fr">
                <a:solidFill>
                  <a:schemeClr val="dk1"/>
                </a:solidFill>
              </a:rPr>
              <a:t>tests</a:t>
            </a:r>
            <a:r>
              <a:rPr lang="fr">
                <a:solidFill>
                  <a:schemeClr val="dk1"/>
                </a:solidFill>
              </a:rPr>
              <a:t> pour </a:t>
            </a:r>
            <a:r>
              <a:rPr b="1" lang="fr">
                <a:solidFill>
                  <a:schemeClr val="dk1"/>
                </a:solidFill>
              </a:rPr>
              <a:t>validation </a:t>
            </a:r>
            <a:r>
              <a:rPr lang="fr">
                <a:solidFill>
                  <a:schemeClr val="dk1"/>
                </a:solidFill>
              </a:rPr>
              <a:t>du prototype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85" name="Google Shape;185;p28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Démarche scientifique</a:t>
            </a:r>
            <a:endParaRPr/>
          </a:p>
        </p:txBody>
      </p:sp>
      <p:sp>
        <p:nvSpPr>
          <p:cNvPr id="186" name="Google Shape;186;p28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1675" y="1160744"/>
            <a:ext cx="2250624" cy="3000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64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600" name="Google Shape;600;p64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sp>
        <p:nvSpPr>
          <p:cNvPr id="601" name="Google Shape;601;p64"/>
          <p:cNvSpPr txBox="1"/>
          <p:nvPr/>
        </p:nvSpPr>
        <p:spPr>
          <a:xfrm>
            <a:off x="363150" y="1209200"/>
            <a:ext cx="8109300" cy="30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fr" sz="1900"/>
              <a:t>Implémentation des réducteurs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fr" sz="1900"/>
              <a:t>Implémentation code 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fr" sz="1900"/>
              <a:t>Finalisation de la solution </a:t>
            </a:r>
            <a:endParaRPr sz="19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fr" sz="1900"/>
              <a:t>Tests de la solution 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fr" sz="1900"/>
              <a:t>Amélioration esthétique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5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07" name="Google Shape;607;p65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Annexe : architecture de contrôle</a:t>
            </a:r>
            <a:endParaRPr/>
          </a:p>
        </p:txBody>
      </p:sp>
      <p:pic>
        <p:nvPicPr>
          <p:cNvPr id="608" name="Google Shape;60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300" y="1757363"/>
            <a:ext cx="2218332" cy="162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2250" y="1757363"/>
            <a:ext cx="2114550" cy="162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5425" y="1757361"/>
            <a:ext cx="1883271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65"/>
          <p:cNvSpPr txBox="1"/>
          <p:nvPr/>
        </p:nvSpPr>
        <p:spPr>
          <a:xfrm>
            <a:off x="311700" y="1130075"/>
            <a:ext cx="608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 différentes architectures de contrôle commande </a:t>
            </a:r>
            <a:endParaRPr/>
          </a:p>
        </p:txBody>
      </p:sp>
      <p:sp>
        <p:nvSpPr>
          <p:cNvPr id="612" name="Google Shape;612;p65"/>
          <p:cNvSpPr txBox="1"/>
          <p:nvPr/>
        </p:nvSpPr>
        <p:spPr>
          <a:xfrm>
            <a:off x="1102625" y="3386125"/>
            <a:ext cx="132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architecture 1 :</a:t>
            </a:r>
            <a:endParaRPr i="1" sz="1200"/>
          </a:p>
        </p:txBody>
      </p:sp>
      <p:sp>
        <p:nvSpPr>
          <p:cNvPr id="613" name="Google Shape;613;p65"/>
          <p:cNvSpPr txBox="1"/>
          <p:nvPr/>
        </p:nvSpPr>
        <p:spPr>
          <a:xfrm>
            <a:off x="4074425" y="3386125"/>
            <a:ext cx="132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architecture 2 :</a:t>
            </a:r>
            <a:endParaRPr i="1" sz="1200"/>
          </a:p>
        </p:txBody>
      </p:sp>
      <p:sp>
        <p:nvSpPr>
          <p:cNvPr id="614" name="Google Shape;614;p65"/>
          <p:cNvSpPr txBox="1"/>
          <p:nvPr/>
        </p:nvSpPr>
        <p:spPr>
          <a:xfrm>
            <a:off x="6970025" y="3386125"/>
            <a:ext cx="132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architecture 3 :</a:t>
            </a:r>
            <a:endParaRPr i="1" sz="12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66"/>
          <p:cNvSpPr txBox="1"/>
          <p:nvPr>
            <p:ph type="ctrTitle"/>
          </p:nvPr>
        </p:nvSpPr>
        <p:spPr>
          <a:xfrm>
            <a:off x="311700" y="2378425"/>
            <a:ext cx="8520600" cy="9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 PMR - </a:t>
            </a:r>
            <a:r>
              <a:rPr lang="fr">
                <a:latin typeface="Oswald"/>
                <a:ea typeface="Oswald"/>
                <a:cs typeface="Oswald"/>
                <a:sym typeface="Oswald"/>
              </a:rPr>
              <a:t>Audit </a:t>
            </a:r>
            <a:r>
              <a:rPr lang="fr"/>
              <a:t>Gestion de Projet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20" name="Google Shape;620;p66"/>
          <p:cNvSpPr txBox="1"/>
          <p:nvPr>
            <p:ph idx="1" type="subTitle"/>
          </p:nvPr>
        </p:nvSpPr>
        <p:spPr>
          <a:xfrm>
            <a:off x="311700" y="4663200"/>
            <a:ext cx="8520600" cy="4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fr" sz="1490"/>
              <a:t>Timothée Adamski - Baptiste Ayrignac - Fernando Fonseca - Mael Le Hong -</a:t>
            </a:r>
            <a:endParaRPr sz="14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fr" sz="1490"/>
              <a:t> Lucas Oliveira Saintrain-  Vincent Soulès - Amaury Vinel </a:t>
            </a:r>
            <a:endParaRPr sz="1490"/>
          </a:p>
        </p:txBody>
      </p:sp>
      <p:sp>
        <p:nvSpPr>
          <p:cNvPr id="621" name="Google Shape;621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67"/>
          <p:cNvSpPr txBox="1"/>
          <p:nvPr>
            <p:ph idx="1" type="body"/>
          </p:nvPr>
        </p:nvSpPr>
        <p:spPr>
          <a:xfrm>
            <a:off x="1572600" y="45192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L’équipe projet</a:t>
            </a: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27" name="Google Shape;627;p67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28" name="Google Shape;628;p67"/>
          <p:cNvSpPr txBox="1"/>
          <p:nvPr/>
        </p:nvSpPr>
        <p:spPr>
          <a:xfrm>
            <a:off x="3414750" y="-23825"/>
            <a:ext cx="23145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latin typeface="Montserrat"/>
                <a:ea typeface="Montserrat"/>
                <a:cs typeface="Montserrat"/>
                <a:sym typeface="Montserrat"/>
              </a:rPr>
              <a:t>Partenaire</a:t>
            </a:r>
            <a:endParaRPr u="sng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Henry-Albert Thoor</a:t>
            </a:r>
            <a:endParaRPr sz="18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9" name="Google Shape;629;p67"/>
          <p:cNvSpPr txBox="1"/>
          <p:nvPr/>
        </p:nvSpPr>
        <p:spPr>
          <a:xfrm>
            <a:off x="952575" y="395250"/>
            <a:ext cx="2314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>
                <a:latin typeface="Montserrat"/>
                <a:ea typeface="Montserrat"/>
                <a:cs typeface="Montserrat"/>
                <a:sym typeface="Montserrat"/>
              </a:rPr>
              <a:t>Coach</a:t>
            </a:r>
            <a:endParaRPr b="1" u="sng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latin typeface="Montserrat"/>
                <a:ea typeface="Montserrat"/>
                <a:cs typeface="Montserrat"/>
                <a:sym typeface="Montserrat"/>
              </a:rPr>
              <a:t>Anne-Lise Cristol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0" name="Google Shape;630;p67"/>
          <p:cNvSpPr txBox="1"/>
          <p:nvPr/>
        </p:nvSpPr>
        <p:spPr>
          <a:xfrm>
            <a:off x="6023450" y="395250"/>
            <a:ext cx="2314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>
                <a:latin typeface="Montserrat"/>
                <a:ea typeface="Montserrat"/>
                <a:cs typeface="Montserrat"/>
                <a:sym typeface="Montserrat"/>
              </a:rPr>
              <a:t>Coach</a:t>
            </a:r>
            <a:endParaRPr b="1" u="sng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latin typeface="Montserrat"/>
                <a:ea typeface="Montserrat"/>
                <a:cs typeface="Montserrat"/>
                <a:sym typeface="Montserrat"/>
              </a:rPr>
              <a:t>Thierry Fricheteau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1" name="Google Shape;631;p67"/>
          <p:cNvSpPr txBox="1"/>
          <p:nvPr/>
        </p:nvSpPr>
        <p:spPr>
          <a:xfrm>
            <a:off x="3560025" y="990850"/>
            <a:ext cx="20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latin typeface="Montserrat"/>
                <a:ea typeface="Montserrat"/>
                <a:cs typeface="Montserrat"/>
                <a:sym typeface="Montserrat"/>
              </a:rPr>
              <a:t>Étudiants membres</a:t>
            </a:r>
            <a:endParaRPr u="sng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2" name="Google Shape;632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86801" y="1391043"/>
            <a:ext cx="770400" cy="8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3" name="Google Shape;633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5450" y="3432307"/>
            <a:ext cx="857454" cy="89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6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23742" y="3405254"/>
            <a:ext cx="770308" cy="896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6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79568" y="2337746"/>
            <a:ext cx="770300" cy="963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6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010269" y="2338583"/>
            <a:ext cx="806600" cy="961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p6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863119" y="2361259"/>
            <a:ext cx="857450" cy="96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6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769069" y="2355383"/>
            <a:ext cx="1130700" cy="1069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67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089403" y="3432260"/>
            <a:ext cx="694601" cy="896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0" name="Google Shape;640;p6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2549850" y="3432298"/>
            <a:ext cx="689010" cy="896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67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990119" y="2355565"/>
            <a:ext cx="806600" cy="10320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67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4269498" y="3475632"/>
            <a:ext cx="680145" cy="896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67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1888269" y="2312687"/>
            <a:ext cx="770300" cy="1063412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67"/>
          <p:cNvSpPr txBox="1"/>
          <p:nvPr/>
        </p:nvSpPr>
        <p:spPr>
          <a:xfrm>
            <a:off x="6732339" y="3104495"/>
            <a:ext cx="1295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">
                <a:latin typeface="Montserrat"/>
                <a:ea typeface="Montserrat"/>
                <a:cs typeface="Montserrat"/>
                <a:sym typeface="Montserrat"/>
              </a:rPr>
              <a:t>Lucas Oliveira Saintrain</a:t>
            </a:r>
            <a:endParaRPr b="1" sz="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5" name="Google Shape;645;p67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030424" y="2361254"/>
            <a:ext cx="770301" cy="770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67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4961425" y="2344800"/>
            <a:ext cx="806601" cy="803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68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52" name="Google Shape;652;p68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endParaRPr/>
          </a:p>
        </p:txBody>
      </p:sp>
      <p:sp>
        <p:nvSpPr>
          <p:cNvPr id="653" name="Google Shape;653;p68"/>
          <p:cNvSpPr txBox="1"/>
          <p:nvPr/>
        </p:nvSpPr>
        <p:spPr>
          <a:xfrm>
            <a:off x="311700" y="1721000"/>
            <a:ext cx="39645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latin typeface="Montserrat"/>
                <a:ea typeface="Montserrat"/>
                <a:cs typeface="Montserrat"/>
                <a:sym typeface="Montserrat"/>
              </a:rPr>
              <a:t>Présentation globale du projet</a:t>
            </a:r>
            <a:endParaRPr sz="2000" u="sng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latin typeface="Montserrat"/>
                <a:ea typeface="Montserrat"/>
                <a:cs typeface="Montserrat"/>
                <a:sym typeface="Montserrat"/>
              </a:rPr>
              <a:t>Contexte 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latin typeface="Montserrat"/>
                <a:ea typeface="Montserrat"/>
                <a:cs typeface="Montserrat"/>
                <a:sym typeface="Montserrat"/>
              </a:rPr>
              <a:t>Inconfort des personnes à mobilité réduite lors d’utilisation de sièges motorisés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54" name="Google Shape;654;p68"/>
          <p:cNvGrpSpPr/>
          <p:nvPr/>
        </p:nvGrpSpPr>
        <p:grpSpPr>
          <a:xfrm>
            <a:off x="4458466" y="1459008"/>
            <a:ext cx="4129859" cy="2971088"/>
            <a:chOff x="401841" y="1177833"/>
            <a:chExt cx="4129859" cy="2971088"/>
          </a:xfrm>
        </p:grpSpPr>
        <p:sp>
          <p:nvSpPr>
            <p:cNvPr id="655" name="Google Shape;655;p68"/>
            <p:cNvSpPr/>
            <p:nvPr/>
          </p:nvSpPr>
          <p:spPr>
            <a:xfrm>
              <a:off x="401841" y="1177833"/>
              <a:ext cx="1506900" cy="768600"/>
            </a:xfrm>
            <a:prstGeom prst="ellipse">
              <a:avLst/>
            </a:prstGeom>
            <a:solidFill>
              <a:srgbClr val="EA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PMR</a:t>
              </a:r>
              <a:endParaRPr/>
            </a:p>
          </p:txBody>
        </p:sp>
        <p:sp>
          <p:nvSpPr>
            <p:cNvPr id="656" name="Google Shape;656;p68"/>
            <p:cNvSpPr/>
            <p:nvPr/>
          </p:nvSpPr>
          <p:spPr>
            <a:xfrm>
              <a:off x="3024800" y="1197925"/>
              <a:ext cx="1506900" cy="768600"/>
            </a:xfrm>
            <a:prstGeom prst="ellipse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Siège motorisé</a:t>
              </a:r>
              <a:endParaRPr/>
            </a:p>
          </p:txBody>
        </p:sp>
        <p:sp>
          <p:nvSpPr>
            <p:cNvPr id="657" name="Google Shape;657;p68"/>
            <p:cNvSpPr/>
            <p:nvPr/>
          </p:nvSpPr>
          <p:spPr>
            <a:xfrm>
              <a:off x="1677666" y="2195125"/>
              <a:ext cx="1592100" cy="1185300"/>
            </a:xfrm>
            <a:prstGeom prst="rect">
              <a:avLst/>
            </a:prstGeom>
            <a:solidFill>
              <a:srgbClr val="FFE5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300"/>
                <a:t>Siège motorisé avec stabilisation horizontale de l’assise et filtration des chocs</a:t>
              </a:r>
              <a:endParaRPr sz="1300"/>
            </a:p>
          </p:txBody>
        </p:sp>
        <p:sp>
          <p:nvSpPr>
            <p:cNvPr id="658" name="Google Shape;658;p68"/>
            <p:cNvSpPr/>
            <p:nvPr/>
          </p:nvSpPr>
          <p:spPr>
            <a:xfrm>
              <a:off x="832694" y="3537822"/>
              <a:ext cx="3332400" cy="611100"/>
            </a:xfrm>
            <a:prstGeom prst="rect">
              <a:avLst/>
            </a:prstGeom>
            <a:solidFill>
              <a:srgbClr val="9FC5E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Améliorer le confort des PMR sur des sièges motorisés</a:t>
              </a:r>
              <a:endParaRPr/>
            </a:p>
          </p:txBody>
        </p:sp>
        <p:sp>
          <p:nvSpPr>
            <p:cNvPr id="659" name="Google Shape;659;p68"/>
            <p:cNvSpPr/>
            <p:nvPr/>
          </p:nvSpPr>
          <p:spPr>
            <a:xfrm>
              <a:off x="1145216" y="1948900"/>
              <a:ext cx="2400975" cy="281300"/>
            </a:xfrm>
            <a:custGeom>
              <a:rect b="b" l="l" r="r" t="t"/>
              <a:pathLst>
                <a:path extrusionOk="0" h="11252" w="96039">
                  <a:moveTo>
                    <a:pt x="0" y="0"/>
                  </a:moveTo>
                  <a:cubicBezTo>
                    <a:pt x="7568" y="1875"/>
                    <a:pt x="29402" y="11252"/>
                    <a:pt x="45408" y="11252"/>
                  </a:cubicBezTo>
                  <a:cubicBezTo>
                    <a:pt x="61415" y="11252"/>
                    <a:pt x="87601" y="1875"/>
                    <a:pt x="96039" y="0"/>
                  </a:cubicBez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60" name="Google Shape;660;p68"/>
            <p:cNvSpPr/>
            <p:nvPr/>
          </p:nvSpPr>
          <p:spPr>
            <a:xfrm>
              <a:off x="2718275" y="2023388"/>
              <a:ext cx="970250" cy="1526975"/>
            </a:xfrm>
            <a:custGeom>
              <a:rect b="b" l="l" r="r" t="t"/>
              <a:pathLst>
                <a:path extrusionOk="0" h="61079" w="38810">
                  <a:moveTo>
                    <a:pt x="22904" y="0"/>
                  </a:moveTo>
                  <a:cubicBezTo>
                    <a:pt x="25449" y="3885"/>
                    <a:pt x="41991" y="13127"/>
                    <a:pt x="38174" y="23307"/>
                  </a:cubicBezTo>
                  <a:cubicBezTo>
                    <a:pt x="34357" y="33487"/>
                    <a:pt x="6362" y="54784"/>
                    <a:pt x="0" y="61079"/>
                  </a:cubicBez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9"/>
          <p:cNvSpPr txBox="1"/>
          <p:nvPr>
            <p:ph type="title"/>
          </p:nvPr>
        </p:nvSpPr>
        <p:spPr>
          <a:xfrm>
            <a:off x="311700" y="48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Analyse fonctionnelle</a:t>
            </a:r>
            <a:endParaRPr/>
          </a:p>
        </p:txBody>
      </p:sp>
      <p:sp>
        <p:nvSpPr>
          <p:cNvPr id="666" name="Google Shape;666;p69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67" name="Google Shape;667;p69"/>
          <p:cNvSpPr/>
          <p:nvPr/>
        </p:nvSpPr>
        <p:spPr>
          <a:xfrm>
            <a:off x="1656700" y="2252725"/>
            <a:ext cx="2210100" cy="954300"/>
          </a:xfrm>
          <a:prstGeom prst="ellipse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Siège motorisé avec stabilisation horizontale de l’assise et filtration des chocs</a:t>
            </a:r>
            <a:endParaRPr sz="1200"/>
          </a:p>
        </p:txBody>
      </p:sp>
      <p:sp>
        <p:nvSpPr>
          <p:cNvPr id="668" name="Google Shape;668;p69"/>
          <p:cNvSpPr/>
          <p:nvPr/>
        </p:nvSpPr>
        <p:spPr>
          <a:xfrm>
            <a:off x="1776500" y="1569596"/>
            <a:ext cx="1195500" cy="4923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Utilisateur</a:t>
            </a:r>
            <a:endParaRPr sz="1100"/>
          </a:p>
        </p:txBody>
      </p:sp>
      <p:sp>
        <p:nvSpPr>
          <p:cNvPr id="669" name="Google Shape;669;p69"/>
          <p:cNvSpPr/>
          <p:nvPr/>
        </p:nvSpPr>
        <p:spPr>
          <a:xfrm>
            <a:off x="3866800" y="2051850"/>
            <a:ext cx="1707600" cy="492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Environnement</a:t>
            </a:r>
            <a:endParaRPr sz="1100"/>
          </a:p>
        </p:txBody>
      </p:sp>
      <p:sp>
        <p:nvSpPr>
          <p:cNvPr id="670" name="Google Shape;670;p69"/>
          <p:cNvSpPr/>
          <p:nvPr/>
        </p:nvSpPr>
        <p:spPr>
          <a:xfrm>
            <a:off x="1186250" y="3407900"/>
            <a:ext cx="1195500" cy="4923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Prix</a:t>
            </a:r>
            <a:endParaRPr sz="1100"/>
          </a:p>
        </p:txBody>
      </p:sp>
      <p:sp>
        <p:nvSpPr>
          <p:cNvPr id="671" name="Google Shape;671;p69"/>
          <p:cNvSpPr/>
          <p:nvPr/>
        </p:nvSpPr>
        <p:spPr>
          <a:xfrm>
            <a:off x="252700" y="2441775"/>
            <a:ext cx="1195500" cy="492300"/>
          </a:xfrm>
          <a:prstGeom prst="ellipse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Sécurité</a:t>
            </a:r>
            <a:endParaRPr sz="1100"/>
          </a:p>
        </p:txBody>
      </p:sp>
      <p:sp>
        <p:nvSpPr>
          <p:cNvPr id="672" name="Google Shape;672;p69"/>
          <p:cNvSpPr/>
          <p:nvPr/>
        </p:nvSpPr>
        <p:spPr>
          <a:xfrm>
            <a:off x="2492975" y="2056800"/>
            <a:ext cx="1406425" cy="321475"/>
          </a:xfrm>
          <a:custGeom>
            <a:rect b="b" l="l" r="r" t="t"/>
            <a:pathLst>
              <a:path extrusionOk="0" h="12859" w="56257">
                <a:moveTo>
                  <a:pt x="0" y="0"/>
                </a:moveTo>
                <a:cubicBezTo>
                  <a:pt x="4219" y="1741"/>
                  <a:pt x="15940" y="8305"/>
                  <a:pt x="25316" y="10448"/>
                </a:cubicBezTo>
                <a:cubicBezTo>
                  <a:pt x="34692" y="12591"/>
                  <a:pt x="51100" y="12457"/>
                  <a:pt x="56257" y="12859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3" name="Google Shape;673;p69"/>
          <p:cNvSpPr/>
          <p:nvPr/>
        </p:nvSpPr>
        <p:spPr>
          <a:xfrm>
            <a:off x="2000725" y="3153674"/>
            <a:ext cx="339981" cy="279416"/>
          </a:xfrm>
          <a:custGeom>
            <a:rect b="b" l="l" r="r" t="t"/>
            <a:pathLst>
              <a:path extrusionOk="0" h="9645" w="12055">
                <a:moveTo>
                  <a:pt x="0" y="9645"/>
                </a:moveTo>
                <a:cubicBezTo>
                  <a:pt x="1607" y="8908"/>
                  <a:pt x="7635" y="6832"/>
                  <a:pt x="9644" y="5224"/>
                </a:cubicBezTo>
                <a:cubicBezTo>
                  <a:pt x="11653" y="3617"/>
                  <a:pt x="11653" y="871"/>
                  <a:pt x="12055" y="0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4" name="Google Shape;674;p69"/>
          <p:cNvSpPr/>
          <p:nvPr/>
        </p:nvSpPr>
        <p:spPr>
          <a:xfrm rot="5181630">
            <a:off x="3360284" y="3126800"/>
            <a:ext cx="325690" cy="352634"/>
          </a:xfrm>
          <a:custGeom>
            <a:rect b="b" l="l" r="r" t="t"/>
            <a:pathLst>
              <a:path extrusionOk="0" h="9645" w="12055">
                <a:moveTo>
                  <a:pt x="0" y="9645"/>
                </a:moveTo>
                <a:cubicBezTo>
                  <a:pt x="1607" y="8908"/>
                  <a:pt x="7635" y="6832"/>
                  <a:pt x="9644" y="5224"/>
                </a:cubicBezTo>
                <a:cubicBezTo>
                  <a:pt x="11653" y="3617"/>
                  <a:pt x="11653" y="871"/>
                  <a:pt x="12055" y="0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5" name="Google Shape;675;p69"/>
          <p:cNvSpPr/>
          <p:nvPr/>
        </p:nvSpPr>
        <p:spPr>
          <a:xfrm>
            <a:off x="3628400" y="3335850"/>
            <a:ext cx="1195500" cy="4923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Energie</a:t>
            </a:r>
            <a:endParaRPr sz="1100"/>
          </a:p>
        </p:txBody>
      </p:sp>
      <p:sp>
        <p:nvSpPr>
          <p:cNvPr id="676" name="Google Shape;676;p69"/>
          <p:cNvSpPr/>
          <p:nvPr/>
        </p:nvSpPr>
        <p:spPr>
          <a:xfrm>
            <a:off x="1458250" y="2056800"/>
            <a:ext cx="673075" cy="632900"/>
          </a:xfrm>
          <a:custGeom>
            <a:rect b="b" l="l" r="r" t="t"/>
            <a:pathLst>
              <a:path extrusionOk="0" h="25316" w="26923">
                <a:moveTo>
                  <a:pt x="0" y="25316"/>
                </a:moveTo>
                <a:cubicBezTo>
                  <a:pt x="3148" y="24044"/>
                  <a:pt x="14399" y="21900"/>
                  <a:pt x="18886" y="17681"/>
                </a:cubicBezTo>
                <a:cubicBezTo>
                  <a:pt x="23373" y="13462"/>
                  <a:pt x="25584" y="2947"/>
                  <a:pt x="26923" y="0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7" name="Google Shape;677;p69"/>
          <p:cNvSpPr/>
          <p:nvPr/>
        </p:nvSpPr>
        <p:spPr>
          <a:xfrm>
            <a:off x="3859225" y="2468675"/>
            <a:ext cx="200900" cy="180825"/>
          </a:xfrm>
          <a:custGeom>
            <a:rect b="b" l="l" r="r" t="t"/>
            <a:pathLst>
              <a:path extrusionOk="0" h="7233" w="8036">
                <a:moveTo>
                  <a:pt x="8036" y="0"/>
                </a:moveTo>
                <a:cubicBezTo>
                  <a:pt x="7500" y="1005"/>
                  <a:pt x="6161" y="4823"/>
                  <a:pt x="4822" y="6028"/>
                </a:cubicBezTo>
                <a:cubicBezTo>
                  <a:pt x="3483" y="7234"/>
                  <a:pt x="804" y="7032"/>
                  <a:pt x="0" y="7233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8" name="Google Shape;678;p69"/>
          <p:cNvSpPr/>
          <p:nvPr/>
        </p:nvSpPr>
        <p:spPr>
          <a:xfrm>
            <a:off x="1397975" y="2810250"/>
            <a:ext cx="311425" cy="58600"/>
          </a:xfrm>
          <a:custGeom>
            <a:rect b="b" l="l" r="r" t="t"/>
            <a:pathLst>
              <a:path extrusionOk="0" h="2344" w="12457">
                <a:moveTo>
                  <a:pt x="0" y="0"/>
                </a:moveTo>
                <a:cubicBezTo>
                  <a:pt x="1273" y="335"/>
                  <a:pt x="5559" y="1674"/>
                  <a:pt x="7635" y="2009"/>
                </a:cubicBezTo>
                <a:cubicBezTo>
                  <a:pt x="9711" y="2344"/>
                  <a:pt x="11653" y="2009"/>
                  <a:pt x="12457" y="2009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aphicFrame>
        <p:nvGraphicFramePr>
          <p:cNvPr id="679" name="Google Shape;679;p69"/>
          <p:cNvGraphicFramePr/>
          <p:nvPr/>
        </p:nvGraphicFramePr>
        <p:xfrm>
          <a:off x="5740950" y="1396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530400"/>
                <a:gridCol w="2619950"/>
              </a:tblGrid>
              <a:tr h="565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FP1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Assurer le confort de l’utilisateur quelque soit le type de terrain (pente, obstacles, irrégularités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FP2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Assurer la sécurité de l’utilisateur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FC1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Pouvoir rouler sur tout type de terrain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FC2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Être autonome en énergie (batterie)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FC3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Rester abordable par rapport au prix initial du siège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FC4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Être sécurisé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680" name="Google Shape;680;p69"/>
          <p:cNvSpPr txBox="1"/>
          <p:nvPr/>
        </p:nvSpPr>
        <p:spPr>
          <a:xfrm>
            <a:off x="3005325" y="1986475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FP1</a:t>
            </a:r>
            <a:endParaRPr sz="1200"/>
          </a:p>
        </p:txBody>
      </p:sp>
      <p:sp>
        <p:nvSpPr>
          <p:cNvPr id="681" name="Google Shape;681;p69"/>
          <p:cNvSpPr txBox="1"/>
          <p:nvPr/>
        </p:nvSpPr>
        <p:spPr>
          <a:xfrm>
            <a:off x="1483238" y="2113350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FP2</a:t>
            </a:r>
            <a:endParaRPr sz="1200"/>
          </a:p>
        </p:txBody>
      </p:sp>
      <p:sp>
        <p:nvSpPr>
          <p:cNvPr id="682" name="Google Shape;682;p69"/>
          <p:cNvSpPr txBox="1"/>
          <p:nvPr/>
        </p:nvSpPr>
        <p:spPr>
          <a:xfrm>
            <a:off x="3990800" y="2517975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FC1</a:t>
            </a:r>
            <a:endParaRPr sz="1200"/>
          </a:p>
        </p:txBody>
      </p:sp>
      <p:sp>
        <p:nvSpPr>
          <p:cNvPr id="683" name="Google Shape;683;p69"/>
          <p:cNvSpPr txBox="1"/>
          <p:nvPr/>
        </p:nvSpPr>
        <p:spPr>
          <a:xfrm>
            <a:off x="3437025" y="2966550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FC2</a:t>
            </a:r>
            <a:endParaRPr sz="1200"/>
          </a:p>
        </p:txBody>
      </p:sp>
      <p:sp>
        <p:nvSpPr>
          <p:cNvPr id="684" name="Google Shape;684;p69"/>
          <p:cNvSpPr txBox="1"/>
          <p:nvPr/>
        </p:nvSpPr>
        <p:spPr>
          <a:xfrm>
            <a:off x="2288875" y="3207025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FC3</a:t>
            </a:r>
            <a:endParaRPr sz="1200"/>
          </a:p>
        </p:txBody>
      </p:sp>
      <p:sp>
        <p:nvSpPr>
          <p:cNvPr id="685" name="Google Shape;685;p69"/>
          <p:cNvSpPr txBox="1"/>
          <p:nvPr/>
        </p:nvSpPr>
        <p:spPr>
          <a:xfrm>
            <a:off x="1186250" y="2877525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FC4</a:t>
            </a:r>
            <a:endParaRPr sz="12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70"/>
          <p:cNvSpPr txBox="1"/>
          <p:nvPr/>
        </p:nvSpPr>
        <p:spPr>
          <a:xfrm>
            <a:off x="43900" y="930825"/>
            <a:ext cx="7554600" cy="3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 u="sng"/>
              <a:t>Objectifs / Démarche :</a:t>
            </a:r>
            <a:endParaRPr b="1" sz="20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Proposer une </a:t>
            </a:r>
            <a:r>
              <a:rPr b="1" lang="fr"/>
              <a:t>solution technique</a:t>
            </a:r>
            <a:r>
              <a:rPr lang="fr"/>
              <a:t> répondant aux problématiques posées 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Modélisation</a:t>
            </a:r>
            <a:r>
              <a:rPr lang="fr">
                <a:solidFill>
                  <a:schemeClr val="dk1"/>
                </a:solidFill>
              </a:rPr>
              <a:t> numérique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Simulation</a:t>
            </a:r>
            <a:r>
              <a:rPr lang="fr">
                <a:solidFill>
                  <a:schemeClr val="dk1"/>
                </a:solidFill>
              </a:rPr>
              <a:t> dynamique</a:t>
            </a:r>
            <a:br>
              <a:rPr lang="fr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Dimensionnement</a:t>
            </a:r>
            <a:endParaRPr b="1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Chiffrage </a:t>
            </a:r>
            <a:br>
              <a:rPr lang="fr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b="1" lang="fr">
                <a:solidFill>
                  <a:schemeClr val="dk1"/>
                </a:solidFill>
              </a:rPr>
              <a:t>Intégration</a:t>
            </a:r>
            <a:r>
              <a:rPr lang="fr">
                <a:solidFill>
                  <a:schemeClr val="dk1"/>
                </a:solidFill>
              </a:rPr>
              <a:t> au matériel existant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fr">
                <a:solidFill>
                  <a:schemeClr val="dk1"/>
                </a:solidFill>
              </a:rPr>
              <a:t>Réalisation de </a:t>
            </a:r>
            <a:r>
              <a:rPr b="1" lang="fr">
                <a:solidFill>
                  <a:schemeClr val="dk1"/>
                </a:solidFill>
              </a:rPr>
              <a:t>tests</a:t>
            </a:r>
            <a:r>
              <a:rPr lang="fr">
                <a:solidFill>
                  <a:schemeClr val="dk1"/>
                </a:solidFill>
              </a:rPr>
              <a:t> pour </a:t>
            </a:r>
            <a:r>
              <a:rPr b="1" lang="fr">
                <a:solidFill>
                  <a:schemeClr val="dk1"/>
                </a:solidFill>
              </a:rPr>
              <a:t>validation </a:t>
            </a:r>
            <a:r>
              <a:rPr lang="fr">
                <a:solidFill>
                  <a:schemeClr val="dk1"/>
                </a:solidFill>
              </a:rPr>
              <a:t>du prototype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691" name="Google Shape;691;p70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Démarche scientifique</a:t>
            </a:r>
            <a:endParaRPr/>
          </a:p>
        </p:txBody>
      </p:sp>
      <p:sp>
        <p:nvSpPr>
          <p:cNvPr id="692" name="Google Shape;692;p70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93" name="Google Shape;69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1675" y="1160744"/>
            <a:ext cx="2250624" cy="3000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71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99" name="Google Shape;699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6038" y="0"/>
            <a:ext cx="6131926" cy="4384325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71"/>
          <p:cNvSpPr txBox="1"/>
          <p:nvPr/>
        </p:nvSpPr>
        <p:spPr>
          <a:xfrm>
            <a:off x="2491375" y="4490925"/>
            <a:ext cx="4842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Cahier des charges technique</a:t>
            </a:r>
            <a:endParaRPr sz="3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01" name="Google Shape;701;p71"/>
          <p:cNvSpPr txBox="1"/>
          <p:nvPr/>
        </p:nvSpPr>
        <p:spPr>
          <a:xfrm>
            <a:off x="6911575" y="3984125"/>
            <a:ext cx="291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Lien : Cahier des charges</a:t>
            </a:r>
            <a:r>
              <a:rPr lang="fr"/>
              <a:t> 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72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07" name="Google Shape;707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424" y="-1922425"/>
            <a:ext cx="8339174" cy="5962507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72"/>
          <p:cNvSpPr txBox="1"/>
          <p:nvPr/>
        </p:nvSpPr>
        <p:spPr>
          <a:xfrm>
            <a:off x="2491375" y="4490925"/>
            <a:ext cx="4842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Cahier des charges technique</a:t>
            </a:r>
            <a:endParaRPr sz="3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709" name="Google Shape;709;p72"/>
          <p:cNvCxnSpPr/>
          <p:nvPr/>
        </p:nvCxnSpPr>
        <p:spPr>
          <a:xfrm flipH="1">
            <a:off x="1617350" y="761475"/>
            <a:ext cx="2310600" cy="2521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10" name="Google Shape;710;p72"/>
          <p:cNvCxnSpPr/>
          <p:nvPr/>
        </p:nvCxnSpPr>
        <p:spPr>
          <a:xfrm>
            <a:off x="5002850" y="761475"/>
            <a:ext cx="2551800" cy="2501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11" name="Google Shape;711;p72"/>
          <p:cNvCxnSpPr/>
          <p:nvPr/>
        </p:nvCxnSpPr>
        <p:spPr>
          <a:xfrm>
            <a:off x="3958075" y="761475"/>
            <a:ext cx="10146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72"/>
          <p:cNvCxnSpPr/>
          <p:nvPr/>
        </p:nvCxnSpPr>
        <p:spPr>
          <a:xfrm>
            <a:off x="1647525" y="3272950"/>
            <a:ext cx="964500" cy="964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72"/>
          <p:cNvCxnSpPr/>
          <p:nvPr/>
        </p:nvCxnSpPr>
        <p:spPr>
          <a:xfrm flipH="1">
            <a:off x="6590150" y="3282975"/>
            <a:ext cx="964500" cy="964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72"/>
          <p:cNvCxnSpPr/>
          <p:nvPr/>
        </p:nvCxnSpPr>
        <p:spPr>
          <a:xfrm>
            <a:off x="2632025" y="4265500"/>
            <a:ext cx="39381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15" name="Google Shape;715;p72"/>
          <p:cNvSpPr txBox="1"/>
          <p:nvPr/>
        </p:nvSpPr>
        <p:spPr>
          <a:xfrm>
            <a:off x="6922300" y="3990134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Lien : Cahier des charges</a:t>
            </a: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73"/>
          <p:cNvSpPr/>
          <p:nvPr/>
        </p:nvSpPr>
        <p:spPr>
          <a:xfrm>
            <a:off x="-45925" y="4390350"/>
            <a:ext cx="2066700" cy="75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73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Attentes du partenaire</a:t>
            </a:r>
            <a:endParaRPr/>
          </a:p>
        </p:txBody>
      </p:sp>
      <p:sp>
        <p:nvSpPr>
          <p:cNvPr id="722" name="Google Shape;722;p73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23" name="Google Shape;723;p73"/>
          <p:cNvPicPr preferRelativeResize="0"/>
          <p:nvPr/>
        </p:nvPicPr>
        <p:blipFill rotWithShape="1">
          <a:blip r:embed="rId3">
            <a:alphaModFix/>
          </a:blip>
          <a:srcRect b="18765" l="0" r="0" t="0"/>
          <a:stretch/>
        </p:blipFill>
        <p:spPr>
          <a:xfrm>
            <a:off x="1116625" y="933125"/>
            <a:ext cx="6910751" cy="421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6038" y="-76200"/>
            <a:ext cx="6131926" cy="438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 txBox="1"/>
          <p:nvPr/>
        </p:nvSpPr>
        <p:spPr>
          <a:xfrm>
            <a:off x="2491375" y="4490925"/>
            <a:ext cx="61320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Cahier des charges fonctionnelles</a:t>
            </a:r>
            <a:endParaRPr sz="3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5" name="Google Shape;195;p29"/>
          <p:cNvSpPr txBox="1"/>
          <p:nvPr/>
        </p:nvSpPr>
        <p:spPr>
          <a:xfrm>
            <a:off x="6911575" y="3984125"/>
            <a:ext cx="291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Lien : Cahier des charges</a:t>
            </a:r>
            <a:r>
              <a:rPr lang="fr"/>
              <a:t> </a:t>
            </a:r>
            <a:endParaRPr/>
          </a:p>
        </p:txBody>
      </p:sp>
      <p:cxnSp>
        <p:nvCxnSpPr>
          <p:cNvPr id="196" name="Google Shape;196;p29"/>
          <p:cNvCxnSpPr/>
          <p:nvPr/>
        </p:nvCxnSpPr>
        <p:spPr>
          <a:xfrm flipH="1" rot="10800000">
            <a:off x="5905500" y="515600"/>
            <a:ext cx="829500" cy="268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Dot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9"/>
          <p:cNvCxnSpPr/>
          <p:nvPr/>
        </p:nvCxnSpPr>
        <p:spPr>
          <a:xfrm>
            <a:off x="5905500" y="549100"/>
            <a:ext cx="829200" cy="257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Système deux bielles-manivelles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9" name="Google Shape;729;p74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30" name="Google Shape;730;p74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retenue</a:t>
            </a:r>
            <a:endParaRPr/>
          </a:p>
        </p:txBody>
      </p:sp>
      <p:pic>
        <p:nvPicPr>
          <p:cNvPr id="731" name="Google Shape;731;p74"/>
          <p:cNvPicPr preferRelativeResize="0"/>
          <p:nvPr/>
        </p:nvPicPr>
        <p:blipFill rotWithShape="1">
          <a:blip r:embed="rId3">
            <a:alphaModFix/>
          </a:blip>
          <a:srcRect b="0" l="0" r="0" t="2400"/>
          <a:stretch/>
        </p:blipFill>
        <p:spPr>
          <a:xfrm>
            <a:off x="5267325" y="971550"/>
            <a:ext cx="2932851" cy="325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850" y="2071588"/>
            <a:ext cx="3280175" cy="1578175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74"/>
          <p:cNvSpPr txBox="1"/>
          <p:nvPr/>
        </p:nvSpPr>
        <p:spPr>
          <a:xfrm>
            <a:off x="2081326" y="3649750"/>
            <a:ext cx="739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Modèle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4" name="Google Shape;734;p74"/>
          <p:cNvSpPr txBox="1"/>
          <p:nvPr/>
        </p:nvSpPr>
        <p:spPr>
          <a:xfrm>
            <a:off x="6221950" y="4033550"/>
            <a:ext cx="1626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Solution implémentée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75"/>
          <p:cNvSpPr txBox="1"/>
          <p:nvPr>
            <p:ph type="title"/>
          </p:nvPr>
        </p:nvSpPr>
        <p:spPr>
          <a:xfrm>
            <a:off x="311700" y="2438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200"/>
              <a:t>Organisation</a:t>
            </a:r>
            <a:endParaRPr sz="5200"/>
          </a:p>
        </p:txBody>
      </p:sp>
      <p:sp>
        <p:nvSpPr>
          <p:cNvPr id="740" name="Google Shape;740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76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46" name="Google Shape;746;p76"/>
          <p:cNvSpPr txBox="1"/>
          <p:nvPr>
            <p:ph idx="4294967295" type="title"/>
          </p:nvPr>
        </p:nvSpPr>
        <p:spPr>
          <a:xfrm>
            <a:off x="1569600" y="4535475"/>
            <a:ext cx="600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Organisation du travail</a:t>
            </a:r>
            <a:endParaRPr sz="3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47" name="Google Shape;747;p76"/>
          <p:cNvPicPr preferRelativeResize="0"/>
          <p:nvPr/>
        </p:nvPicPr>
        <p:blipFill rotWithShape="1">
          <a:blip r:embed="rId3">
            <a:alphaModFix/>
          </a:blip>
          <a:srcRect b="11687" l="11914" r="5801" t="19479"/>
          <a:stretch/>
        </p:blipFill>
        <p:spPr>
          <a:xfrm>
            <a:off x="1356425" y="251375"/>
            <a:ext cx="6431150" cy="403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77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53" name="Google Shape;753;p77"/>
          <p:cNvSpPr txBox="1"/>
          <p:nvPr>
            <p:ph idx="4294967295" type="title"/>
          </p:nvPr>
        </p:nvSpPr>
        <p:spPr>
          <a:xfrm>
            <a:off x="1138950" y="4535475"/>
            <a:ext cx="686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Organisation du groupe</a:t>
            </a:r>
            <a:endParaRPr sz="3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54" name="Google Shape;75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550" y="0"/>
            <a:ext cx="5640899" cy="423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78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60" name="Google Shape;760;p78"/>
          <p:cNvSpPr txBox="1"/>
          <p:nvPr>
            <p:ph idx="4294967295" type="title"/>
          </p:nvPr>
        </p:nvSpPr>
        <p:spPr>
          <a:xfrm>
            <a:off x="1138950" y="4535475"/>
            <a:ext cx="686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Matrice RACI</a:t>
            </a:r>
            <a:endParaRPr sz="3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61" name="Google Shape;761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9600" y="88700"/>
            <a:ext cx="4535771" cy="42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0075" y="710875"/>
            <a:ext cx="1047750" cy="9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60" y="2210275"/>
            <a:ext cx="4426249" cy="1801250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78"/>
          <p:cNvSpPr txBox="1"/>
          <p:nvPr/>
        </p:nvSpPr>
        <p:spPr>
          <a:xfrm>
            <a:off x="7038475" y="4621725"/>
            <a:ext cx="127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6"/>
              </a:rPr>
              <a:t>Matrice RACI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79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Compétences et formations</a:t>
            </a:r>
            <a:endParaRPr/>
          </a:p>
        </p:txBody>
      </p:sp>
      <p:sp>
        <p:nvSpPr>
          <p:cNvPr id="770" name="Google Shape;770;p79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71" name="Google Shape;771;p79"/>
          <p:cNvPicPr preferRelativeResize="0"/>
          <p:nvPr/>
        </p:nvPicPr>
        <p:blipFill rotWithShape="1">
          <a:blip r:embed="rId3">
            <a:alphaModFix/>
          </a:blip>
          <a:srcRect b="43061" l="961" r="941" t="-2595"/>
          <a:stretch/>
        </p:blipFill>
        <p:spPr>
          <a:xfrm>
            <a:off x="988163" y="1091650"/>
            <a:ext cx="7167675" cy="317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80"/>
          <p:cNvSpPr txBox="1"/>
          <p:nvPr>
            <p:ph type="title"/>
          </p:nvPr>
        </p:nvSpPr>
        <p:spPr>
          <a:xfrm>
            <a:off x="311700" y="2438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500"/>
              <a:t>Planification</a:t>
            </a:r>
            <a:endParaRPr sz="5500"/>
          </a:p>
        </p:txBody>
      </p:sp>
      <p:sp>
        <p:nvSpPr>
          <p:cNvPr id="777" name="Google Shape;777;p80"/>
          <p:cNvSpPr txBox="1"/>
          <p:nvPr>
            <p:ph idx="12" type="sldNum"/>
          </p:nvPr>
        </p:nvSpPr>
        <p:spPr>
          <a:xfrm>
            <a:off x="8442908" y="45974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81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Convention partenaire</a:t>
            </a:r>
            <a:endParaRPr/>
          </a:p>
        </p:txBody>
      </p:sp>
      <p:sp>
        <p:nvSpPr>
          <p:cNvPr id="783" name="Google Shape;783;p81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84" name="Google Shape;784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5686" y="1255325"/>
            <a:ext cx="3132625" cy="25865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85" name="Google Shape;785;p81"/>
          <p:cNvSpPr txBox="1"/>
          <p:nvPr/>
        </p:nvSpPr>
        <p:spPr>
          <a:xfrm>
            <a:off x="376975" y="1249500"/>
            <a:ext cx="22593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1 - Cadre général du projet: parties prenantes, calendrier, etc 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2 - Moyens mis en oeuvre par l’école/le partenaire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3 - Etat de l’existant et évolution du projet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6" name="Google Shape;786;p81"/>
          <p:cNvSpPr txBox="1"/>
          <p:nvPr/>
        </p:nvSpPr>
        <p:spPr>
          <a:xfrm>
            <a:off x="6485375" y="1249500"/>
            <a:ext cx="22050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4 - Résultats et propriété intellectuelle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5 - Communication sur le projet et confidentialité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6 - Valorisation des résultats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7 - Responsabilité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82"/>
          <p:cNvSpPr txBox="1"/>
          <p:nvPr>
            <p:ph idx="4294967295" type="title"/>
          </p:nvPr>
        </p:nvSpPr>
        <p:spPr>
          <a:xfrm>
            <a:off x="3431850" y="4535475"/>
            <a:ext cx="22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Rétroplanning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2" name="Google Shape;792;p82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93" name="Google Shape;793;p82"/>
          <p:cNvSpPr txBox="1"/>
          <p:nvPr/>
        </p:nvSpPr>
        <p:spPr>
          <a:xfrm>
            <a:off x="2107200" y="61763"/>
            <a:ext cx="4865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latin typeface="Oswald"/>
                <a:ea typeface="Oswald"/>
                <a:cs typeface="Oswald"/>
                <a:sym typeface="Oswald"/>
              </a:rPr>
              <a:t>Planification des tâches grâce à un planning de Gantt</a:t>
            </a:r>
            <a:endParaRPr sz="19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94" name="Google Shape;794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6971" y="523467"/>
            <a:ext cx="686729" cy="686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5" name="Google Shape;795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9200" y="523474"/>
            <a:ext cx="728892" cy="728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6" name="Google Shape;796;p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6613" y="531275"/>
            <a:ext cx="1426573" cy="713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7" name="Google Shape;797;p82"/>
          <p:cNvCxnSpPr>
            <a:stCxn id="795" idx="3"/>
            <a:endCxn id="796" idx="1"/>
          </p:cNvCxnSpPr>
          <p:nvPr/>
        </p:nvCxnSpPr>
        <p:spPr>
          <a:xfrm>
            <a:off x="2808092" y="887925"/>
            <a:ext cx="10185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8" name="Google Shape;798;p82"/>
          <p:cNvCxnSpPr>
            <a:stCxn id="796" idx="3"/>
            <a:endCxn id="794" idx="1"/>
          </p:cNvCxnSpPr>
          <p:nvPr/>
        </p:nvCxnSpPr>
        <p:spPr>
          <a:xfrm flipH="1" rot="10800000">
            <a:off x="5253186" y="866925"/>
            <a:ext cx="1103700" cy="21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9" name="Google Shape;799;p82"/>
          <p:cNvSpPr txBox="1"/>
          <p:nvPr/>
        </p:nvSpPr>
        <p:spPr>
          <a:xfrm>
            <a:off x="6555150" y="4621725"/>
            <a:ext cx="191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6"/>
              </a:rPr>
              <a:t>Diagramme de Gantt</a:t>
            </a:r>
            <a:endParaRPr/>
          </a:p>
        </p:txBody>
      </p:sp>
      <p:sp>
        <p:nvSpPr>
          <p:cNvPr id="800" name="Google Shape;800;p82"/>
          <p:cNvSpPr txBox="1"/>
          <p:nvPr/>
        </p:nvSpPr>
        <p:spPr>
          <a:xfrm>
            <a:off x="1730400" y="1252375"/>
            <a:ext cx="142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Google Sheets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1" name="Google Shape;801;p82"/>
          <p:cNvSpPr txBox="1"/>
          <p:nvPr/>
        </p:nvSpPr>
        <p:spPr>
          <a:xfrm>
            <a:off x="3826650" y="1252375"/>
            <a:ext cx="142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Draw.io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2" name="Google Shape;802;p82"/>
          <p:cNvSpPr txBox="1"/>
          <p:nvPr/>
        </p:nvSpPr>
        <p:spPr>
          <a:xfrm>
            <a:off x="5987088" y="1252375"/>
            <a:ext cx="142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GanttProject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03" name="Google Shape;803;p82"/>
          <p:cNvPicPr preferRelativeResize="0"/>
          <p:nvPr/>
        </p:nvPicPr>
        <p:blipFill rotWithShape="1">
          <a:blip r:embed="rId7">
            <a:alphaModFix/>
          </a:blip>
          <a:srcRect b="0" l="0" r="28551" t="0"/>
          <a:stretch/>
        </p:blipFill>
        <p:spPr>
          <a:xfrm>
            <a:off x="1085925" y="1663603"/>
            <a:ext cx="5568099" cy="2665175"/>
          </a:xfrm>
          <a:prstGeom prst="rect">
            <a:avLst/>
          </a:prstGeom>
          <a:noFill/>
          <a:ln>
            <a:noFill/>
          </a:ln>
        </p:spPr>
      </p:pic>
      <p:sp>
        <p:nvSpPr>
          <p:cNvPr id="804" name="Google Shape;804;p82"/>
          <p:cNvSpPr txBox="1"/>
          <p:nvPr/>
        </p:nvSpPr>
        <p:spPr>
          <a:xfrm>
            <a:off x="-76450" y="2650063"/>
            <a:ext cx="1216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>
                <a:latin typeface="Montserrat"/>
                <a:ea typeface="Montserrat"/>
                <a:cs typeface="Montserrat"/>
                <a:sym typeface="Montserrat"/>
              </a:rPr>
              <a:t>Diagramme de Gantt actuel</a:t>
            </a:r>
            <a:endParaRPr b="1"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5" name="Google Shape;805;p82"/>
          <p:cNvSpPr txBox="1"/>
          <p:nvPr/>
        </p:nvSpPr>
        <p:spPr>
          <a:xfrm>
            <a:off x="6784350" y="1977100"/>
            <a:ext cx="22368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- Mises à jour régulières en fin de projet pour ajuster les courts délais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- Difficultés à trouver un support de Gantt pratique et lisible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- Difficultés à prévoir les tâches très en amont à mettre dans le Gantt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83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Gestion des risques </a:t>
            </a:r>
            <a:endParaRPr/>
          </a:p>
        </p:txBody>
      </p:sp>
      <p:sp>
        <p:nvSpPr>
          <p:cNvPr id="811" name="Google Shape;811;p83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812" name="Google Shape;812;p83"/>
          <p:cNvGraphicFramePr/>
          <p:nvPr/>
        </p:nvGraphicFramePr>
        <p:xfrm>
          <a:off x="193850" y="130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1809750"/>
              </a:tblGrid>
              <a:tr h="206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700"/>
                        <a:t>Risque</a:t>
                      </a:r>
                      <a:endParaRPr b="1"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CC4125"/>
                          </a:highlight>
                        </a:rPr>
                        <a:t>__</a:t>
                      </a:r>
                      <a:r>
                        <a:rPr lang="fr" sz="700"/>
                        <a:t> Indisponibilité des accompagnants (consultants, coachs...) </a:t>
                      </a:r>
                      <a:endParaRPr sz="700">
                        <a:highlight>
                          <a:srgbClr val="CC4125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0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EA9999"/>
                          </a:highlight>
                        </a:rPr>
                        <a:t>__</a:t>
                      </a:r>
                      <a:r>
                        <a:rPr lang="fr" sz="70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fr" sz="700"/>
                        <a:t>Retard sur les réceptions des pièces commandées </a:t>
                      </a:r>
                      <a:endParaRPr sz="700">
                        <a:highlight>
                          <a:srgbClr val="EA9999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F9CB9C"/>
                          </a:highlight>
                        </a:rPr>
                        <a:t>__</a:t>
                      </a:r>
                      <a:r>
                        <a:rPr lang="fr" sz="700"/>
                        <a:t> Défaut sur les pièces commandées </a:t>
                      </a:r>
                      <a:endParaRPr sz="700">
                        <a:highlight>
                          <a:srgbClr val="F9CB9C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FFE599"/>
                          </a:highlight>
                        </a:rPr>
                        <a:t>__</a:t>
                      </a:r>
                      <a:r>
                        <a:rPr lang="fr" sz="700"/>
                        <a:t> Atelier de mécanique surchargé </a:t>
                      </a:r>
                      <a:endParaRPr sz="700">
                        <a:highlight>
                          <a:srgbClr val="FFE599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5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B6D7A8"/>
                          </a:highlight>
                        </a:rPr>
                        <a:t>__</a:t>
                      </a:r>
                      <a:r>
                        <a:rPr lang="fr" sz="700"/>
                        <a:t> Carte électronique ne fonctionnant plus </a:t>
                      </a:r>
                      <a:endParaRPr sz="700">
                        <a:highlight>
                          <a:srgbClr val="B6D7A8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76A5AF"/>
                          </a:highlight>
                        </a:rPr>
                        <a:t>__</a:t>
                      </a:r>
                      <a:r>
                        <a:rPr lang="fr" sz="700"/>
                        <a:t> Effet tunnel </a:t>
                      </a:r>
                      <a:endParaRPr sz="700">
                        <a:highlight>
                          <a:srgbClr val="76A5AF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6FA8DC"/>
                          </a:highlight>
                        </a:rPr>
                        <a:t>__</a:t>
                      </a:r>
                      <a:r>
                        <a:rPr lang="fr" sz="700"/>
                        <a:t> Absence de membres lors de réunions </a:t>
                      </a:r>
                      <a:endParaRPr sz="700">
                        <a:highlight>
                          <a:srgbClr val="6FA8DC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3C78D8"/>
                          </a:highlight>
                        </a:rPr>
                        <a:t>__</a:t>
                      </a:r>
                      <a:r>
                        <a:rPr lang="fr" sz="700"/>
                        <a:t> Manque de compétences </a:t>
                      </a:r>
                      <a:endParaRPr sz="700">
                        <a:highlight>
                          <a:srgbClr val="3C78D8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8E7CC3"/>
                          </a:highlight>
                        </a:rPr>
                        <a:t>__</a:t>
                      </a:r>
                      <a:r>
                        <a:rPr lang="fr" sz="700"/>
                        <a:t> Non fiabilité de la solution technique </a:t>
                      </a:r>
                      <a:endParaRPr sz="700">
                        <a:highlight>
                          <a:srgbClr val="8E7CC3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C27BA0"/>
                          </a:highlight>
                        </a:rPr>
                        <a:t>__</a:t>
                      </a:r>
                      <a:r>
                        <a:rPr lang="fr" sz="700"/>
                        <a:t> Changement de besoins du client </a:t>
                      </a:r>
                      <a:endParaRPr sz="700">
                        <a:highlight>
                          <a:srgbClr val="C27BA0"/>
                        </a:highlight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813" name="Google Shape;813;p83" title="Graphiq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1463" y="1363850"/>
            <a:ext cx="4111374" cy="259359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14" name="Google Shape;814;p83"/>
          <p:cNvGraphicFramePr/>
          <p:nvPr/>
        </p:nvGraphicFramePr>
        <p:xfrm>
          <a:off x="6310700" y="1295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2775625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700"/>
                        <a:t>Prévention</a:t>
                      </a:r>
                      <a:endParaRPr b="1"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33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CC4125"/>
                          </a:highlight>
                        </a:rPr>
                        <a:t>__</a:t>
                      </a:r>
                      <a:r>
                        <a:rPr lang="fr" sz="700"/>
                        <a:t> Multiplication des intervenants pour nous accompagner et formations pour être autonomes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EA9999"/>
                          </a:highlight>
                        </a:rPr>
                        <a:t>__</a:t>
                      </a:r>
                      <a:r>
                        <a:rPr lang="fr" sz="700"/>
                        <a:t> Anticipation des commandes des pièces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F9CB9C"/>
                          </a:highlight>
                        </a:rPr>
                        <a:t>__</a:t>
                      </a:r>
                      <a:r>
                        <a:rPr lang="fr" sz="700"/>
                        <a:t> Vérification la fiabilité du fournisseur et vérification les pièces à la réception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FFE599"/>
                          </a:highlight>
                        </a:rPr>
                        <a:t>__</a:t>
                      </a:r>
                      <a:r>
                        <a:rPr lang="fr" sz="700"/>
                        <a:t> Réservation de postes de travail en amont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B6D7A8"/>
                          </a:highlight>
                        </a:rPr>
                        <a:t>__</a:t>
                      </a:r>
                      <a:r>
                        <a:rPr lang="fr" sz="700"/>
                        <a:t> Anticipation en prévoyant une solution "en fils volants"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3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76A5AF"/>
                          </a:highlight>
                        </a:rPr>
                        <a:t>__</a:t>
                      </a:r>
                      <a:r>
                        <a:rPr lang="fr" sz="700"/>
                        <a:t> Réalisation de réunion d'avancement fréquentes, mises à jour des éléments du drive en continu et communication dynamique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6FA8DC"/>
                          </a:highlight>
                        </a:rPr>
                        <a:t>__</a:t>
                      </a:r>
                      <a:r>
                        <a:rPr lang="fr" sz="700"/>
                        <a:t> Rédaction de compte-rendus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3C78D8"/>
                          </a:highlight>
                        </a:rPr>
                        <a:t>__</a:t>
                      </a:r>
                      <a:r>
                        <a:rPr lang="fr" sz="700"/>
                        <a:t> Formation/auto-formations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8E7CC3"/>
                          </a:highlight>
                        </a:rPr>
                        <a:t>__</a:t>
                      </a:r>
                      <a:r>
                        <a:rPr lang="fr" sz="700"/>
                        <a:t> Consultations professionnelles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>
                          <a:solidFill>
                            <a:schemeClr val="dk1"/>
                          </a:solidFill>
                          <a:highlight>
                            <a:srgbClr val="C27BA0"/>
                          </a:highlight>
                        </a:rPr>
                        <a:t>__</a:t>
                      </a:r>
                      <a:r>
                        <a:rPr lang="fr" sz="700"/>
                        <a:t> Consultations régulières avec le client 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15" name="Google Shape;815;p83"/>
          <p:cNvSpPr txBox="1"/>
          <p:nvPr/>
        </p:nvSpPr>
        <p:spPr>
          <a:xfrm>
            <a:off x="3800400" y="4621725"/>
            <a:ext cx="154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Fiche de risques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03" name="Google Shape;20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424" y="-1922425"/>
            <a:ext cx="8339174" cy="5962507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0"/>
          <p:cNvSpPr txBox="1"/>
          <p:nvPr/>
        </p:nvSpPr>
        <p:spPr>
          <a:xfrm>
            <a:off x="2491375" y="4490925"/>
            <a:ext cx="4842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Cahier des charges fonctionnel</a:t>
            </a:r>
            <a:endParaRPr sz="3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205" name="Google Shape;205;p30"/>
          <p:cNvCxnSpPr/>
          <p:nvPr/>
        </p:nvCxnSpPr>
        <p:spPr>
          <a:xfrm flipH="1">
            <a:off x="1617350" y="761475"/>
            <a:ext cx="2310600" cy="2521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30"/>
          <p:cNvCxnSpPr/>
          <p:nvPr/>
        </p:nvCxnSpPr>
        <p:spPr>
          <a:xfrm>
            <a:off x="5002850" y="761475"/>
            <a:ext cx="2551800" cy="2501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30"/>
          <p:cNvCxnSpPr/>
          <p:nvPr/>
        </p:nvCxnSpPr>
        <p:spPr>
          <a:xfrm>
            <a:off x="3958075" y="761475"/>
            <a:ext cx="10146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30"/>
          <p:cNvCxnSpPr/>
          <p:nvPr/>
        </p:nvCxnSpPr>
        <p:spPr>
          <a:xfrm>
            <a:off x="1647525" y="3272950"/>
            <a:ext cx="964500" cy="964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30"/>
          <p:cNvCxnSpPr/>
          <p:nvPr/>
        </p:nvCxnSpPr>
        <p:spPr>
          <a:xfrm flipH="1">
            <a:off x="6590150" y="3282975"/>
            <a:ext cx="964500" cy="964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30"/>
          <p:cNvCxnSpPr/>
          <p:nvPr/>
        </p:nvCxnSpPr>
        <p:spPr>
          <a:xfrm>
            <a:off x="2632025" y="4265500"/>
            <a:ext cx="39381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11" name="Google Shape;211;p30"/>
          <p:cNvSpPr txBox="1"/>
          <p:nvPr/>
        </p:nvSpPr>
        <p:spPr>
          <a:xfrm>
            <a:off x="6922300" y="3990134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Lien : Cahier des charges</a:t>
            </a: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84"/>
          <p:cNvSpPr txBox="1"/>
          <p:nvPr>
            <p:ph type="title"/>
          </p:nvPr>
        </p:nvSpPr>
        <p:spPr>
          <a:xfrm>
            <a:off x="311700" y="2438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500"/>
              <a:t>Suivi</a:t>
            </a:r>
            <a:endParaRPr sz="5500"/>
          </a:p>
        </p:txBody>
      </p:sp>
      <p:sp>
        <p:nvSpPr>
          <p:cNvPr id="821" name="Google Shape;821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85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Communication </a:t>
            </a:r>
            <a:endParaRPr/>
          </a:p>
        </p:txBody>
      </p:sp>
      <p:sp>
        <p:nvSpPr>
          <p:cNvPr id="827" name="Google Shape;827;p85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828" name="Google Shape;828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388" y="2635713"/>
            <a:ext cx="772514" cy="772517"/>
          </a:xfrm>
          <a:prstGeom prst="rect">
            <a:avLst/>
          </a:prstGeom>
          <a:noFill/>
          <a:ln>
            <a:noFill/>
          </a:ln>
        </p:spPr>
      </p:pic>
      <p:sp>
        <p:nvSpPr>
          <p:cNvPr id="829" name="Google Shape;829;p85"/>
          <p:cNvSpPr txBox="1"/>
          <p:nvPr/>
        </p:nvSpPr>
        <p:spPr>
          <a:xfrm>
            <a:off x="800873" y="3384213"/>
            <a:ext cx="94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latin typeface="Oswald"/>
                <a:ea typeface="Oswald"/>
                <a:cs typeface="Oswald"/>
                <a:sym typeface="Oswald"/>
              </a:rPr>
              <a:t>Discord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0" name="Google Shape;830;p85"/>
          <p:cNvSpPr txBox="1"/>
          <p:nvPr/>
        </p:nvSpPr>
        <p:spPr>
          <a:xfrm>
            <a:off x="306200" y="1344938"/>
            <a:ext cx="1944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Visioconférences entre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membres du projet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31" name="Google Shape;831;p85"/>
          <p:cNvCxnSpPr/>
          <p:nvPr/>
        </p:nvCxnSpPr>
        <p:spPr>
          <a:xfrm flipH="1">
            <a:off x="2417788" y="1355363"/>
            <a:ext cx="1200" cy="244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2" name="Google Shape;832;p85"/>
          <p:cNvCxnSpPr>
            <a:endCxn id="828" idx="0"/>
          </p:cNvCxnSpPr>
          <p:nvPr/>
        </p:nvCxnSpPr>
        <p:spPr>
          <a:xfrm flipH="1">
            <a:off x="1278644" y="2010213"/>
            <a:ext cx="2400" cy="62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33" name="Google Shape;833;p85"/>
          <p:cNvSpPr txBox="1"/>
          <p:nvPr/>
        </p:nvSpPr>
        <p:spPr>
          <a:xfrm>
            <a:off x="2585700" y="1355363"/>
            <a:ext cx="1944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Annonces importantes, discussion générale/pôles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34" name="Google Shape;834;p85"/>
          <p:cNvCxnSpPr/>
          <p:nvPr/>
        </p:nvCxnSpPr>
        <p:spPr>
          <a:xfrm flipH="1">
            <a:off x="4697288" y="1365788"/>
            <a:ext cx="1200" cy="244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5" name="Google Shape;835;p85"/>
          <p:cNvCxnSpPr>
            <a:stCxn id="833" idx="2"/>
            <a:endCxn id="836" idx="0"/>
          </p:cNvCxnSpPr>
          <p:nvPr/>
        </p:nvCxnSpPr>
        <p:spPr>
          <a:xfrm>
            <a:off x="3558150" y="2278763"/>
            <a:ext cx="0" cy="36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37" name="Google Shape;837;p85"/>
          <p:cNvSpPr txBox="1"/>
          <p:nvPr/>
        </p:nvSpPr>
        <p:spPr>
          <a:xfrm>
            <a:off x="4744500" y="1376225"/>
            <a:ext cx="2018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Contact professionnels:</a:t>
            </a:r>
            <a:br>
              <a:rPr lang="fr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client, coachs, consultants, auditeurs…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38" name="Google Shape;838;p85"/>
          <p:cNvCxnSpPr/>
          <p:nvPr/>
        </p:nvCxnSpPr>
        <p:spPr>
          <a:xfrm flipH="1">
            <a:off x="6808888" y="1376213"/>
            <a:ext cx="1200" cy="244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9" name="Google Shape;839;p85"/>
          <p:cNvCxnSpPr>
            <a:stCxn id="837" idx="2"/>
            <a:endCxn id="840" idx="0"/>
          </p:cNvCxnSpPr>
          <p:nvPr/>
        </p:nvCxnSpPr>
        <p:spPr>
          <a:xfrm>
            <a:off x="5753700" y="2115125"/>
            <a:ext cx="0" cy="5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1" name="Google Shape;841;p85"/>
          <p:cNvSpPr txBox="1"/>
          <p:nvPr/>
        </p:nvSpPr>
        <p:spPr>
          <a:xfrm>
            <a:off x="6808900" y="1371000"/>
            <a:ext cx="1944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Travail en groupe, rencontres clients &amp; coachs, réunions hebdomadaires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2" name="Google Shape;842;p85"/>
          <p:cNvCxnSpPr>
            <a:stCxn id="841" idx="2"/>
            <a:endCxn id="843" idx="0"/>
          </p:cNvCxnSpPr>
          <p:nvPr/>
        </p:nvCxnSpPr>
        <p:spPr>
          <a:xfrm>
            <a:off x="7781350" y="2294400"/>
            <a:ext cx="1200" cy="36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44" name="Google Shape;844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7895" y="2661900"/>
            <a:ext cx="772516" cy="772516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85"/>
          <p:cNvSpPr txBox="1"/>
          <p:nvPr/>
        </p:nvSpPr>
        <p:spPr>
          <a:xfrm>
            <a:off x="3005250" y="3384222"/>
            <a:ext cx="110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latin typeface="Oswald"/>
                <a:ea typeface="Oswald"/>
                <a:cs typeface="Oswald"/>
                <a:sym typeface="Oswald"/>
              </a:rPr>
              <a:t>Messenger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46" name="Google Shape;846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7437" y="2635713"/>
            <a:ext cx="772514" cy="772516"/>
          </a:xfrm>
          <a:prstGeom prst="rect">
            <a:avLst/>
          </a:prstGeom>
          <a:noFill/>
          <a:ln>
            <a:noFill/>
          </a:ln>
        </p:spPr>
      </p:pic>
      <p:sp>
        <p:nvSpPr>
          <p:cNvPr id="847" name="Google Shape;847;p85"/>
          <p:cNvSpPr txBox="1"/>
          <p:nvPr/>
        </p:nvSpPr>
        <p:spPr>
          <a:xfrm>
            <a:off x="5200800" y="3384225"/>
            <a:ext cx="110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latin typeface="Oswald"/>
                <a:ea typeface="Oswald"/>
                <a:cs typeface="Oswald"/>
                <a:sym typeface="Oswald"/>
              </a:rPr>
              <a:t>Mail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8" name="Google Shape;848;p85"/>
          <p:cNvSpPr txBox="1"/>
          <p:nvPr/>
        </p:nvSpPr>
        <p:spPr>
          <a:xfrm>
            <a:off x="6762550" y="3384225"/>
            <a:ext cx="203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latin typeface="Oswald"/>
                <a:ea typeface="Oswald"/>
                <a:cs typeface="Oswald"/>
                <a:sym typeface="Oswald"/>
              </a:rPr>
              <a:t>Communication orale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49" name="Google Shape;849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46803" y="2661906"/>
            <a:ext cx="869098" cy="77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86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Réunions</a:t>
            </a:r>
            <a:endParaRPr/>
          </a:p>
        </p:txBody>
      </p:sp>
      <p:sp>
        <p:nvSpPr>
          <p:cNvPr id="855" name="Google Shape;855;p86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56" name="Google Shape;856;p86"/>
          <p:cNvSpPr txBox="1"/>
          <p:nvPr/>
        </p:nvSpPr>
        <p:spPr>
          <a:xfrm rot="-1753">
            <a:off x="657400" y="3165210"/>
            <a:ext cx="4118101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Montserrat"/>
                <a:ea typeface="Montserrat"/>
                <a:cs typeface="Montserrat"/>
                <a:sym typeface="Montserrat"/>
              </a:rPr>
              <a:t>Compte-rendu pris à chaque réunion générale</a:t>
            </a:r>
            <a:br>
              <a:rPr b="1" lang="fr" sz="1200"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fr" sz="1200">
                <a:latin typeface="Montserrat"/>
                <a:ea typeface="Montserrat"/>
                <a:cs typeface="Montserrat"/>
                <a:sym typeface="Montserrat"/>
              </a:rPr>
              <a:t>Envoyé aux coachs et au client 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Historique des réunions tenu à jour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7" name="Google Shape;857;p86"/>
          <p:cNvSpPr txBox="1"/>
          <p:nvPr/>
        </p:nvSpPr>
        <p:spPr>
          <a:xfrm>
            <a:off x="6624150" y="1096538"/>
            <a:ext cx="155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3e Semestre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8" name="Google Shape;858;p86"/>
          <p:cNvSpPr txBox="1"/>
          <p:nvPr/>
        </p:nvSpPr>
        <p:spPr>
          <a:xfrm>
            <a:off x="5997275" y="1955750"/>
            <a:ext cx="31884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Session de travail le mardi après-midi (3/4h)</a:t>
            </a:r>
            <a:br>
              <a:rPr lang="fr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Réunions générales à 13h30 le mercredi</a:t>
            </a:r>
            <a:r>
              <a:rPr lang="fr" sz="1300">
                <a:solidFill>
                  <a:schemeClr val="dk2"/>
                </a:solidFill>
              </a:rPr>
              <a:t> </a:t>
            </a:r>
            <a:endParaRPr sz="900"/>
          </a:p>
        </p:txBody>
      </p:sp>
      <p:sp>
        <p:nvSpPr>
          <p:cNvPr id="859" name="Google Shape;859;p86"/>
          <p:cNvSpPr txBox="1"/>
          <p:nvPr/>
        </p:nvSpPr>
        <p:spPr>
          <a:xfrm>
            <a:off x="3792450" y="1096550"/>
            <a:ext cx="155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2e Semestre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0" name="Google Shape;860;p86"/>
          <p:cNvSpPr txBox="1"/>
          <p:nvPr/>
        </p:nvSpPr>
        <p:spPr>
          <a:xfrm>
            <a:off x="3171975" y="1938650"/>
            <a:ext cx="27525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Réunion générales le lundi matin</a:t>
            </a:r>
            <a:br>
              <a:rPr lang="fr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Réunion par pôles quand</a:t>
            </a:r>
            <a:br>
              <a:rPr lang="fr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nécessaire, dans la semaine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1" name="Google Shape;861;p86"/>
          <p:cNvSpPr txBox="1"/>
          <p:nvPr/>
        </p:nvSpPr>
        <p:spPr>
          <a:xfrm>
            <a:off x="869100" y="1094488"/>
            <a:ext cx="155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1er Semestre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2" name="Google Shape;862;p86"/>
          <p:cNvSpPr txBox="1"/>
          <p:nvPr/>
        </p:nvSpPr>
        <p:spPr>
          <a:xfrm>
            <a:off x="575975" y="2044850"/>
            <a:ext cx="22179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Réunions générales, quand jugées nécessaires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63" name="Google Shape;863;p86"/>
          <p:cNvGrpSpPr/>
          <p:nvPr/>
        </p:nvGrpSpPr>
        <p:grpSpPr>
          <a:xfrm>
            <a:off x="3168924" y="1556921"/>
            <a:ext cx="2955290" cy="297224"/>
            <a:chOff x="1083025" y="2306625"/>
            <a:chExt cx="1834900" cy="297224"/>
          </a:xfrm>
        </p:grpSpPr>
        <p:sp>
          <p:nvSpPr>
            <p:cNvPr id="864" name="Google Shape;864;p86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  </a:t>
              </a:r>
              <a:endParaRPr/>
            </a:p>
          </p:txBody>
        </p:sp>
        <p:sp>
          <p:nvSpPr>
            <p:cNvPr id="865" name="Google Shape;865;p86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646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" name="Google Shape;866;p86"/>
          <p:cNvGrpSpPr/>
          <p:nvPr/>
        </p:nvGrpSpPr>
        <p:grpSpPr>
          <a:xfrm>
            <a:off x="6128790" y="1556193"/>
            <a:ext cx="2752533" cy="297224"/>
            <a:chOff x="1083025" y="2306625"/>
            <a:chExt cx="1834900" cy="297224"/>
          </a:xfrm>
        </p:grpSpPr>
        <p:sp>
          <p:nvSpPr>
            <p:cNvPr id="867" name="Google Shape;867;p86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  </a:t>
              </a:r>
              <a:endParaRPr/>
            </a:p>
          </p:txBody>
        </p:sp>
        <p:sp>
          <p:nvSpPr>
            <p:cNvPr id="868" name="Google Shape;868;p86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p86"/>
          <p:cNvGrpSpPr/>
          <p:nvPr/>
        </p:nvGrpSpPr>
        <p:grpSpPr>
          <a:xfrm>
            <a:off x="416484" y="1556918"/>
            <a:ext cx="2752533" cy="297224"/>
            <a:chOff x="1083025" y="2306625"/>
            <a:chExt cx="1834900" cy="297224"/>
          </a:xfrm>
        </p:grpSpPr>
        <p:sp>
          <p:nvSpPr>
            <p:cNvPr id="870" name="Google Shape;870;p86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414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  </a:t>
              </a:r>
              <a:endParaRPr/>
            </a:p>
          </p:txBody>
        </p:sp>
        <p:sp>
          <p:nvSpPr>
            <p:cNvPr id="871" name="Google Shape;871;p86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2" name="Google Shape;872;p86"/>
          <p:cNvSpPr txBox="1"/>
          <p:nvPr/>
        </p:nvSpPr>
        <p:spPr>
          <a:xfrm>
            <a:off x="2715750" y="4621725"/>
            <a:ext cx="117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Modèle CR</a:t>
            </a:r>
            <a:endParaRPr/>
          </a:p>
        </p:txBody>
      </p:sp>
      <p:sp>
        <p:nvSpPr>
          <p:cNvPr id="873" name="Google Shape;873;p86"/>
          <p:cNvSpPr txBox="1"/>
          <p:nvPr/>
        </p:nvSpPr>
        <p:spPr>
          <a:xfrm>
            <a:off x="5674500" y="2903175"/>
            <a:ext cx="30000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Modèle type de CR utilisé :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➔"/>
            </a:pPr>
            <a:r>
              <a:rPr lang="f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Horaires, lieu, date, présents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➔"/>
            </a:pPr>
            <a:r>
              <a:rPr lang="f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Ordre du jour, informations échangées, bilans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➔"/>
            </a:pPr>
            <a:r>
              <a:rPr lang="f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To-do list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74" name="Google Shape;874;p86"/>
          <p:cNvCxnSpPr/>
          <p:nvPr/>
        </p:nvCxnSpPr>
        <p:spPr>
          <a:xfrm>
            <a:off x="3071525" y="2852875"/>
            <a:ext cx="2873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5" name="Google Shape;875;p86"/>
          <p:cNvSpPr txBox="1"/>
          <p:nvPr/>
        </p:nvSpPr>
        <p:spPr>
          <a:xfrm>
            <a:off x="5337274" y="4621725"/>
            <a:ext cx="21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Historique des réunions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87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Gestion documentaire </a:t>
            </a:r>
            <a:endParaRPr/>
          </a:p>
        </p:txBody>
      </p:sp>
      <p:sp>
        <p:nvSpPr>
          <p:cNvPr id="881" name="Google Shape;881;p87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82" name="Google Shape;882;p87"/>
          <p:cNvSpPr txBox="1"/>
          <p:nvPr/>
        </p:nvSpPr>
        <p:spPr>
          <a:xfrm>
            <a:off x="3471900" y="4568875"/>
            <a:ext cx="140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PROJET PMR</a:t>
            </a:r>
            <a:endParaRPr/>
          </a:p>
        </p:txBody>
      </p:sp>
      <p:pic>
        <p:nvPicPr>
          <p:cNvPr id="883" name="Google Shape;883;p87"/>
          <p:cNvPicPr preferRelativeResize="0"/>
          <p:nvPr/>
        </p:nvPicPr>
        <p:blipFill rotWithShape="1">
          <a:blip r:embed="rId4">
            <a:alphaModFix/>
          </a:blip>
          <a:srcRect b="7244" l="0" r="0" t="0"/>
          <a:stretch/>
        </p:blipFill>
        <p:spPr>
          <a:xfrm>
            <a:off x="856025" y="2336925"/>
            <a:ext cx="7345399" cy="1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4" name="Google Shape;884;p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700" y="1142362"/>
            <a:ext cx="985124" cy="985124"/>
          </a:xfrm>
          <a:prstGeom prst="rect">
            <a:avLst/>
          </a:prstGeom>
          <a:noFill/>
          <a:ln>
            <a:noFill/>
          </a:ln>
        </p:spPr>
      </p:pic>
      <p:sp>
        <p:nvSpPr>
          <p:cNvPr id="885" name="Google Shape;885;p87"/>
          <p:cNvSpPr txBox="1"/>
          <p:nvPr/>
        </p:nvSpPr>
        <p:spPr>
          <a:xfrm>
            <a:off x="1332000" y="1219275"/>
            <a:ext cx="5163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Montserrat"/>
                <a:ea typeface="Montserrat"/>
                <a:cs typeface="Montserrat"/>
                <a:sym typeface="Montserrat"/>
              </a:rPr>
              <a:t>Utilisation de google drive pour le partage de documents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Montserrat"/>
                <a:ea typeface="Montserrat"/>
                <a:cs typeface="Montserrat"/>
                <a:sym typeface="Montserrat"/>
              </a:rPr>
              <a:t>Utilisation des outils de Google Workspace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6" name="Google Shape;886;p87"/>
          <p:cNvSpPr txBox="1"/>
          <p:nvPr/>
        </p:nvSpPr>
        <p:spPr>
          <a:xfrm>
            <a:off x="6797700" y="1304025"/>
            <a:ext cx="234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Travail collaboratif,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 Medium"/>
                <a:ea typeface="Montserrat Medium"/>
                <a:cs typeface="Montserrat Medium"/>
                <a:sym typeface="Montserrat Medium"/>
              </a:rPr>
              <a:t>avec MaJ en temps réel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87" name="Google Shape;887;p87"/>
          <p:cNvSpPr/>
          <p:nvPr/>
        </p:nvSpPr>
        <p:spPr>
          <a:xfrm>
            <a:off x="6034900" y="1542675"/>
            <a:ext cx="655800" cy="184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2" name="Google Shape;892;p88"/>
          <p:cNvGraphicFramePr/>
          <p:nvPr/>
        </p:nvGraphicFramePr>
        <p:xfrm>
          <a:off x="4464300" y="9499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2997975"/>
                <a:gridCol w="441000"/>
                <a:gridCol w="425675"/>
                <a:gridCol w="463600"/>
              </a:tblGrid>
              <a:tr h="291825"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Suivi coachs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 hMerge="1"/>
                <a:tc hMerge="1"/>
                <a:tc hMerge="1"/>
              </a:tr>
              <a:tr h="204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Etudiant \ Entretien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S1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S2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S3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Adamski Timothée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07/03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08/11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Ayrignac Baptiste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03/03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07/11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Barboza de Deus Fonseca Fernando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10/05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 Hong Mael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08/11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Leclerc Noé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07/12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Leveque Guillaume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18/11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Morand-Monteil Louis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09/11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Oliveira Saintrani Lucas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Pierre Nathan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09/11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Rondel Alan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09/11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Soulès Vincent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09/03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08/11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Varoqui Axelle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01/11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  <a:tr h="2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Vinel Amaury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10/03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15/06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29/11</a:t>
                      </a:r>
                      <a:endParaRPr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</a:tr>
            </a:tbl>
          </a:graphicData>
        </a:graphic>
      </p:graphicFrame>
      <p:sp>
        <p:nvSpPr>
          <p:cNvPr id="893" name="Google Shape;893;p88"/>
          <p:cNvSpPr txBox="1"/>
          <p:nvPr>
            <p:ph idx="4294967295" type="title"/>
          </p:nvPr>
        </p:nvSpPr>
        <p:spPr>
          <a:xfrm>
            <a:off x="3219750" y="4535475"/>
            <a:ext cx="270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Suivi des coachs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94" name="Google Shape;894;p88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95" name="Google Shape;895;p88"/>
          <p:cNvSpPr txBox="1"/>
          <p:nvPr/>
        </p:nvSpPr>
        <p:spPr>
          <a:xfrm>
            <a:off x="7218750" y="4621725"/>
            <a:ext cx="12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Suivi coachs</a:t>
            </a:r>
            <a:endParaRPr/>
          </a:p>
        </p:txBody>
      </p:sp>
      <p:sp>
        <p:nvSpPr>
          <p:cNvPr id="896" name="Google Shape;896;p88"/>
          <p:cNvSpPr txBox="1"/>
          <p:nvPr/>
        </p:nvSpPr>
        <p:spPr>
          <a:xfrm>
            <a:off x="250225" y="1332625"/>
            <a:ext cx="4121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latin typeface="Montserrat"/>
                <a:ea typeface="Montserrat"/>
                <a:cs typeface="Montserrat"/>
                <a:sym typeface="Montserrat"/>
              </a:rPr>
              <a:t>Entretiens individuels de suivi du projet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latin typeface="Montserrat"/>
                <a:ea typeface="Montserrat"/>
                <a:cs typeface="Montserrat"/>
                <a:sym typeface="Montserrat"/>
              </a:rPr>
              <a:t>Réunions de suivi d’avancement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latin typeface="Montserrat"/>
                <a:ea typeface="Montserrat"/>
                <a:cs typeface="Montserrat"/>
                <a:sym typeface="Montserrat"/>
              </a:rPr>
              <a:t>Audits blancs: gestion de projet &amp; technique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7" name="Google Shape;897;p88"/>
          <p:cNvSpPr txBox="1"/>
          <p:nvPr/>
        </p:nvSpPr>
        <p:spPr>
          <a:xfrm>
            <a:off x="5028150" y="3929825"/>
            <a:ext cx="359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>
                <a:latin typeface="Montserrat"/>
                <a:ea typeface="Montserrat"/>
                <a:cs typeface="Montserrat"/>
                <a:sym typeface="Montserrat"/>
              </a:rPr>
              <a:t>Récapitulatif entretiens individuels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89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Consulting </a:t>
            </a:r>
            <a:endParaRPr/>
          </a:p>
        </p:txBody>
      </p:sp>
      <p:sp>
        <p:nvSpPr>
          <p:cNvPr id="903" name="Google Shape;903;p89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04" name="Google Shape;90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850" y="973400"/>
            <a:ext cx="4097201" cy="33829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5" name="Google Shape;905;p89"/>
          <p:cNvGraphicFramePr/>
          <p:nvPr/>
        </p:nvGraphicFramePr>
        <p:xfrm>
          <a:off x="5160350" y="145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2873400"/>
                <a:gridCol w="555275"/>
              </a:tblGrid>
              <a:tr h="3931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Budget total consulting (h)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53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931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Temps de consulting total (h)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27,17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906" name="Google Shape;906;p89"/>
          <p:cNvSpPr txBox="1"/>
          <p:nvPr/>
        </p:nvSpPr>
        <p:spPr>
          <a:xfrm>
            <a:off x="5685650" y="2307625"/>
            <a:ext cx="39063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Montserrat"/>
                <a:ea typeface="Montserrat"/>
                <a:cs typeface="Montserrat"/>
                <a:sym typeface="Montserrat"/>
              </a:rPr>
              <a:t>Thèmes abordés :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-"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Electronique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-"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Mécanique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-"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Modélisation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-"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Administratif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Montserrat"/>
                <a:ea typeface="Montserrat"/>
                <a:cs typeface="Montserrat"/>
                <a:sym typeface="Montserrat"/>
              </a:rPr>
              <a:t>Consulting :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-"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Recherche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-"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Assistance technique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-"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Formation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7" name="Google Shape;907;p89"/>
          <p:cNvSpPr txBox="1"/>
          <p:nvPr/>
        </p:nvSpPr>
        <p:spPr>
          <a:xfrm>
            <a:off x="3489025" y="4586975"/>
            <a:ext cx="122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Consulting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90"/>
          <p:cNvSpPr txBox="1"/>
          <p:nvPr>
            <p:ph idx="4294967295" type="title"/>
          </p:nvPr>
        </p:nvSpPr>
        <p:spPr>
          <a:xfrm>
            <a:off x="3716550" y="4535475"/>
            <a:ext cx="1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Consulting </a:t>
            </a:r>
            <a:endParaRPr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13" name="Google Shape;913;p90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14" name="Google Shape;914;p90"/>
          <p:cNvSpPr txBox="1"/>
          <p:nvPr/>
        </p:nvSpPr>
        <p:spPr>
          <a:xfrm>
            <a:off x="7151150" y="4621725"/>
            <a:ext cx="122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Consulting</a:t>
            </a:r>
            <a:endParaRPr/>
          </a:p>
        </p:txBody>
      </p:sp>
      <p:graphicFrame>
        <p:nvGraphicFramePr>
          <p:cNvPr id="915" name="Google Shape;915;p90"/>
          <p:cNvGraphicFramePr/>
          <p:nvPr/>
        </p:nvGraphicFramePr>
        <p:xfrm>
          <a:off x="1923409" y="24955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616975"/>
                <a:gridCol w="966700"/>
                <a:gridCol w="692575"/>
                <a:gridCol w="358650"/>
                <a:gridCol w="979500"/>
                <a:gridCol w="698875"/>
              </a:tblGrid>
              <a:tr h="259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Date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Auditeurs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Mode de consultation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Durée(min)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Sujet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Etudiants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</a:tr>
              <a:tr h="259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21/03/2022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Cyril Chamalet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Denis Le Picart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GdP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Equipe 1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59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23/06/2022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Xavier Boidin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Abdelkader El Kamel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120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Technique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Equipe 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259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20/08/2022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Abdelkader El Kamel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Denis Le Picart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Visio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Rattrapage Technique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Equipe 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59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26/01/2023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Abdelkader El Kamel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Denis Le Picart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Technique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Equipe 1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259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27/01/2023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Cyril Chamalet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Denis Le Picart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GdP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Equipe 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xx/02/2024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120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Soutenance finale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Tous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16" name="Google Shape;916;p90"/>
          <p:cNvGraphicFramePr/>
          <p:nvPr/>
        </p:nvGraphicFramePr>
        <p:xfrm>
          <a:off x="6473075" y="3004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1968050"/>
                <a:gridCol w="445675"/>
              </a:tblGrid>
              <a:tr h="286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Budget total consulting (h)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12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6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Temps de consulting total (h)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16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17" name="Google Shape;917;p90"/>
          <p:cNvGraphicFramePr/>
          <p:nvPr/>
        </p:nvGraphicFramePr>
        <p:xfrm>
          <a:off x="1826472" y="89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448350"/>
                <a:gridCol w="763400"/>
                <a:gridCol w="550300"/>
                <a:gridCol w="522125"/>
                <a:gridCol w="1454075"/>
                <a:gridCol w="768900"/>
              </a:tblGrid>
              <a:tr h="231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Date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Coachs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Mode de consultation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Durée(min)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Sujet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Etudiants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</a:tr>
              <a:tr h="329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2022-2023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Anne-Lise Cristol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Thierry Fricheteau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30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/étudiant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/semestre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Entretiens individuels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Tous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33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13/01/2022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Thierry Fricheteau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45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Réunion générale avec les coachs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Tous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150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07/04/2022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Anne-Lise Cristol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Thierry Fricheteau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Visio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50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Réunion générale avec les coachs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Tous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433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17/08/2022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Thierry Fricheteau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Visio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Audit d'entraînement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Equipe 2,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Guillaume Leveque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231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09/11/2022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Anne-Lise Cristol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Thierry Fricheteau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Réunion générale avec les coachs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Tous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31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29/11/2022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Anne-Lise Cristol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Thierry Fricheteau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Réunion générale avec les coachs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Tous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12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17/01/2023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Anne-Lise Cristol</a:t>
                      </a:r>
                      <a:endParaRPr sz="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Thierry Fricheteau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Présentiel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90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Audits blancs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Tous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31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2022-2023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Anne-Lise Cristol</a:t>
                      </a:r>
                      <a:endParaRPr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Thierry Fricheteau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Mail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180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Estimation échange de mails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-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</a:tbl>
          </a:graphicData>
        </a:graphic>
      </p:graphicFrame>
      <p:cxnSp>
        <p:nvCxnSpPr>
          <p:cNvPr id="918" name="Google Shape;918;p90"/>
          <p:cNvCxnSpPr/>
          <p:nvPr/>
        </p:nvCxnSpPr>
        <p:spPr>
          <a:xfrm>
            <a:off x="1216375" y="2384078"/>
            <a:ext cx="584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9" name="Google Shape;919;p90"/>
          <p:cNvSpPr txBox="1"/>
          <p:nvPr/>
        </p:nvSpPr>
        <p:spPr>
          <a:xfrm>
            <a:off x="352775" y="3167925"/>
            <a:ext cx="1155000" cy="400200"/>
          </a:xfrm>
          <a:prstGeom prst="rect">
            <a:avLst/>
          </a:prstGeom>
          <a:noFill/>
          <a:ln cap="flat" cmpd="sng" w="38100">
            <a:solidFill>
              <a:srgbClr val="F6B2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Montserrat"/>
                <a:ea typeface="Montserrat"/>
                <a:cs typeface="Montserrat"/>
                <a:sym typeface="Montserrat"/>
              </a:rPr>
              <a:t>Auditeurs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0" name="Google Shape;920;p90"/>
          <p:cNvSpPr txBox="1"/>
          <p:nvPr/>
        </p:nvSpPr>
        <p:spPr>
          <a:xfrm>
            <a:off x="443675" y="994625"/>
            <a:ext cx="973200" cy="400200"/>
          </a:xfrm>
          <a:prstGeom prst="rect">
            <a:avLst/>
          </a:prstGeom>
          <a:noFill/>
          <a:ln cap="flat" cmpd="sng" w="38100">
            <a:solidFill>
              <a:srgbClr val="F6B2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Montserrat"/>
                <a:ea typeface="Montserrat"/>
                <a:cs typeface="Montserrat"/>
                <a:sym typeface="Montserrat"/>
              </a:rPr>
              <a:t>Coachs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921" name="Google Shape;921;p90"/>
          <p:cNvGraphicFramePr/>
          <p:nvPr/>
        </p:nvGraphicFramePr>
        <p:xfrm>
          <a:off x="6527550" y="85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1952475"/>
                <a:gridCol w="406775"/>
              </a:tblGrid>
              <a:tr h="286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Budget total consulting (h)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36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6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Temps de consulting total (h)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32,42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91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27" name="Google Shape;927;p91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Suivi horaire individuel</a:t>
            </a:r>
            <a:endParaRPr/>
          </a:p>
        </p:txBody>
      </p:sp>
      <p:sp>
        <p:nvSpPr>
          <p:cNvPr id="928" name="Google Shape;928;p91"/>
          <p:cNvSpPr txBox="1"/>
          <p:nvPr/>
        </p:nvSpPr>
        <p:spPr>
          <a:xfrm>
            <a:off x="3625950" y="4621725"/>
            <a:ext cx="189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Suivi horaire</a:t>
            </a:r>
            <a:endParaRPr/>
          </a:p>
        </p:txBody>
      </p:sp>
      <p:pic>
        <p:nvPicPr>
          <p:cNvPr id="929" name="Google Shape;929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7874" y="1068050"/>
            <a:ext cx="3801726" cy="159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" name="Google Shape;930;p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675" y="1418750"/>
            <a:ext cx="4960875" cy="888629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91"/>
          <p:cNvSpPr txBox="1"/>
          <p:nvPr/>
        </p:nvSpPr>
        <p:spPr>
          <a:xfrm>
            <a:off x="2096950" y="2371650"/>
            <a:ext cx="95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Objectif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2" name="Google Shape;932;p91"/>
          <p:cNvSpPr txBox="1"/>
          <p:nvPr/>
        </p:nvSpPr>
        <p:spPr>
          <a:xfrm>
            <a:off x="5906850" y="2743450"/>
            <a:ext cx="256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Exemple d’utilisation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3" name="Google Shape;933;p91"/>
          <p:cNvSpPr txBox="1"/>
          <p:nvPr/>
        </p:nvSpPr>
        <p:spPr>
          <a:xfrm>
            <a:off x="1568550" y="3264450"/>
            <a:ext cx="600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Difficulté à remplir le tableau à chaque fin de tâche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34" name="Google Shape;934;p91"/>
          <p:cNvCxnSpPr/>
          <p:nvPr/>
        </p:nvCxnSpPr>
        <p:spPr>
          <a:xfrm flipH="1">
            <a:off x="2654375" y="3692300"/>
            <a:ext cx="16533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5" name="Google Shape;935;p91"/>
          <p:cNvCxnSpPr/>
          <p:nvPr/>
        </p:nvCxnSpPr>
        <p:spPr>
          <a:xfrm>
            <a:off x="4809075" y="3692300"/>
            <a:ext cx="16533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6" name="Google Shape;936;p91"/>
          <p:cNvSpPr txBox="1"/>
          <p:nvPr/>
        </p:nvSpPr>
        <p:spPr>
          <a:xfrm>
            <a:off x="192900" y="3943088"/>
            <a:ext cx="380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Suivi des tâches → Tour de table + to-do list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7" name="Google Shape;937;p91"/>
          <p:cNvSpPr txBox="1"/>
          <p:nvPr/>
        </p:nvSpPr>
        <p:spPr>
          <a:xfrm>
            <a:off x="5054550" y="3958525"/>
            <a:ext cx="380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Montserrat"/>
                <a:ea typeface="Montserrat"/>
                <a:cs typeface="Montserrat"/>
                <a:sym typeface="Montserrat"/>
              </a:rPr>
              <a:t>Suivi budgétaire → Besoin de moyenner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38" name="Google Shape;938;p91"/>
          <p:cNvCxnSpPr/>
          <p:nvPr/>
        </p:nvCxnSpPr>
        <p:spPr>
          <a:xfrm>
            <a:off x="3076925" y="3214700"/>
            <a:ext cx="280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92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Budget</a:t>
            </a:r>
            <a:endParaRPr/>
          </a:p>
        </p:txBody>
      </p:sp>
      <p:sp>
        <p:nvSpPr>
          <p:cNvPr id="944" name="Google Shape;944;p92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945" name="Google Shape;945;p92"/>
          <p:cNvGraphicFramePr/>
          <p:nvPr/>
        </p:nvGraphicFramePr>
        <p:xfrm>
          <a:off x="311700" y="1295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{E07CF701-04C5-4158-876C-32971D2F62A5}</a:tableStyleId>
              </a:tblPr>
              <a:tblGrid>
                <a:gridCol w="1090700"/>
                <a:gridCol w="532875"/>
                <a:gridCol w="885025"/>
                <a:gridCol w="825725"/>
                <a:gridCol w="657800"/>
                <a:gridCol w="714075"/>
              </a:tblGrid>
              <a:tr h="319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Description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Quantité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Prix unitaire HT (€)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Livraison </a:t>
                      </a:r>
                      <a:endParaRPr sz="8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(€)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TVA </a:t>
                      </a:r>
                      <a:endParaRPr sz="8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(€)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Total TTC</a:t>
                      </a:r>
                      <a:endParaRPr sz="8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(€)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</a:tr>
              <a:tr h="25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Péage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81.9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81.9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6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Location de véhicule 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238.3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238.3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Micro contrôleur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25.99 </a:t>
                      </a:r>
                      <a:r>
                        <a:rPr lang="fr" sz="400"/>
                        <a:t>(TVA inclue)</a:t>
                      </a:r>
                      <a:endParaRPr sz="4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25.99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Motor Driver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24.45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17.75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8.44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50.64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Régulateur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9.21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1.84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11.05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Rotule Centrale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141,54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15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31.31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187.85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Rotules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12,78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9,81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12,19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73,12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Motoréducteur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250.8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17.4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103.8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622.81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Codeur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95.78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17.4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41.79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250.76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2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Réducteur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517,88 </a:t>
                      </a:r>
                      <a:r>
                        <a:rPr lang="fr" sz="400"/>
                        <a:t>(taxe inclue)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22.76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1058.62</a:t>
                      </a:r>
                      <a:endParaRPr sz="8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graphicFrame>
        <p:nvGraphicFramePr>
          <p:cNvPr id="946" name="Google Shape;946;p92"/>
          <p:cNvGraphicFramePr/>
          <p:nvPr/>
        </p:nvGraphicFramePr>
        <p:xfrm>
          <a:off x="5640425" y="3251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{E07CF701-04C5-4158-876C-32971D2F62A5}</a:tableStyleId>
              </a:tblPr>
              <a:tblGrid>
                <a:gridCol w="2304050"/>
                <a:gridCol w="805675"/>
              </a:tblGrid>
              <a:tr h="139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Total dépenses matérielles HT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2401,57 €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48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Total dépenses matérielles TTC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2630,04€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48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dont total à la charge du client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2600,94 €</a:t>
                      </a:r>
                      <a:endParaRPr sz="11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947" name="Google Shape;947;p92"/>
          <p:cNvSpPr txBox="1"/>
          <p:nvPr/>
        </p:nvSpPr>
        <p:spPr>
          <a:xfrm>
            <a:off x="447500" y="962525"/>
            <a:ext cx="443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latin typeface="Montserrat"/>
                <a:ea typeface="Montserrat"/>
                <a:cs typeface="Montserrat"/>
                <a:sym typeface="Montserrat"/>
              </a:rPr>
              <a:t>Dépenses matérielles du projet à la charge du client</a:t>
            </a:r>
            <a:endParaRPr i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8" name="Google Shape;948;p92"/>
          <p:cNvSpPr txBox="1"/>
          <p:nvPr/>
        </p:nvSpPr>
        <p:spPr>
          <a:xfrm>
            <a:off x="3072000" y="46217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Bilan dépenses matérielles</a:t>
            </a:r>
            <a:endParaRPr/>
          </a:p>
        </p:txBody>
      </p:sp>
      <p:graphicFrame>
        <p:nvGraphicFramePr>
          <p:cNvPr id="949" name="Google Shape;949;p92"/>
          <p:cNvGraphicFramePr/>
          <p:nvPr/>
        </p:nvGraphicFramePr>
        <p:xfrm>
          <a:off x="5667888" y="1295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{E07CF701-04C5-4158-876C-32971D2F62A5}</a:tableStyleId>
              </a:tblPr>
              <a:tblGrid>
                <a:gridCol w="1158400"/>
                <a:gridCol w="661950"/>
                <a:gridCol w="735425"/>
                <a:gridCol w="499025"/>
              </a:tblGrid>
              <a:tr h="315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Ressources matérielles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Poids</a:t>
                      </a:r>
                      <a:endParaRPr sz="8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(kg)</a:t>
                      </a:r>
                      <a:endParaRPr sz="8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Prix indicatif au kilo (€)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Total (€)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CCCCCC"/>
                    </a:solidFill>
                  </a:tcPr>
                </a:tc>
              </a:tr>
              <a:tr h="287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Plaque acier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11</a:t>
                      </a:r>
                      <a:endParaRPr sz="8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2.5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27.5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D9EAD3"/>
                    </a:solidFill>
                  </a:tcPr>
                </a:tc>
              </a:tr>
              <a:tr h="287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Liaison Bielle</a:t>
                      </a:r>
                      <a:endParaRPr sz="800"/>
                    </a:p>
                  </a:txBody>
                  <a:tcPr marT="63500" marB="63500" marR="63500" marL="63500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0.65</a:t>
                      </a:r>
                      <a:endParaRPr sz="8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2.5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1.6</a:t>
                      </a:r>
                      <a:endParaRPr sz="8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950" name="Google Shape;950;p92"/>
          <p:cNvSpPr txBox="1"/>
          <p:nvPr/>
        </p:nvSpPr>
        <p:spPr>
          <a:xfrm>
            <a:off x="5733250" y="962525"/>
            <a:ext cx="2924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latin typeface="Montserrat"/>
                <a:ea typeface="Montserrat"/>
                <a:cs typeface="Montserrat"/>
                <a:sym typeface="Montserrat"/>
              </a:rPr>
              <a:t>Dépenses matérielles annexes</a:t>
            </a:r>
            <a:endParaRPr i="1"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93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Budget</a:t>
            </a:r>
            <a:endParaRPr/>
          </a:p>
        </p:txBody>
      </p:sp>
      <p:sp>
        <p:nvSpPr>
          <p:cNvPr id="956" name="Google Shape;956;p93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957" name="Google Shape;957;p93"/>
          <p:cNvGraphicFramePr/>
          <p:nvPr/>
        </p:nvGraphicFramePr>
        <p:xfrm>
          <a:off x="777950" y="1283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1195750"/>
                <a:gridCol w="669850"/>
                <a:gridCol w="669575"/>
                <a:gridCol w="843125"/>
              </a:tblGrid>
              <a:tr h="1951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Consultant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Durée</a:t>
                      </a:r>
                      <a:endParaRPr b="1"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(min)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Tarif (charges non comprises)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Tarif</a:t>
                      </a:r>
                      <a:endParaRPr b="1" sz="6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/>
                        <a:t>(charges comprises)</a:t>
                      </a:r>
                      <a:endParaRPr b="1"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5F9"/>
                    </a:solidFill>
                  </a:tcPr>
                </a:tc>
              </a:tr>
              <a:tr h="13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Philippe Quaegebeur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170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117,33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155,21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16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Alexandre Danion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13,80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18,26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109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Pascal Yim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30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20,71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27,39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Pierre Vermeersh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41,41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54,78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Alexandre Kruszewski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210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144,94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191,73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Vincent Gervais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120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82,82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109,56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Denis Le Picart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360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248,46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328,68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Henry-Albert Thoor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41,41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54,78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Xavier Boidin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660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455,51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602,58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Frédéric GILLON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41,41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54,78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Christophe Niclaeys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150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103,53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136,95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Thierry Fricheteau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990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683,27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903,87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Anne-Lise Cristol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990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683,27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903,87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Cyril Chamalet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120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82,82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109,56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0FE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Abdelkader El Kamel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240</a:t>
                      </a:r>
                      <a:endParaRPr sz="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165,64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/>
                        <a:t>219,12</a:t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58" name="Google Shape;958;p93"/>
          <p:cNvSpPr txBox="1"/>
          <p:nvPr/>
        </p:nvSpPr>
        <p:spPr>
          <a:xfrm>
            <a:off x="1146500" y="918250"/>
            <a:ext cx="264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300">
                <a:latin typeface="Montserrat"/>
                <a:ea typeface="Montserrat"/>
                <a:cs typeface="Montserrat"/>
                <a:sym typeface="Montserrat"/>
              </a:rPr>
              <a:t>Masse salariale consulting</a:t>
            </a: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959" name="Google Shape;959;p93"/>
          <p:cNvGraphicFramePr/>
          <p:nvPr/>
        </p:nvGraphicFramePr>
        <p:xfrm>
          <a:off x="777950" y="3846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2657675"/>
                <a:gridCol w="720625"/>
              </a:tblGrid>
              <a:tr h="2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Masse salariale charges non comprises</a:t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2967,72€</a:t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Masse salariale charges comprises</a:t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3925,9€</a:t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60" name="Google Shape;960;p93"/>
          <p:cNvSpPr txBox="1"/>
          <p:nvPr/>
        </p:nvSpPr>
        <p:spPr>
          <a:xfrm>
            <a:off x="2099100" y="4621725"/>
            <a:ext cx="243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Consulting (masse salariale)</a:t>
            </a:r>
            <a:r>
              <a:rPr lang="fr"/>
              <a:t> </a:t>
            </a:r>
            <a:endParaRPr/>
          </a:p>
        </p:txBody>
      </p:sp>
      <p:sp>
        <p:nvSpPr>
          <p:cNvPr id="961" name="Google Shape;961;p93"/>
          <p:cNvSpPr txBox="1"/>
          <p:nvPr/>
        </p:nvSpPr>
        <p:spPr>
          <a:xfrm>
            <a:off x="5594400" y="918250"/>
            <a:ext cx="264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300">
                <a:latin typeface="Montserrat"/>
                <a:ea typeface="Montserrat"/>
                <a:cs typeface="Montserrat"/>
                <a:sym typeface="Montserrat"/>
              </a:rPr>
              <a:t>Masse salariale équipe projet</a:t>
            </a:r>
            <a:endParaRPr i="1"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2" name="Google Shape;962;p93"/>
          <p:cNvSpPr txBox="1"/>
          <p:nvPr/>
        </p:nvSpPr>
        <p:spPr>
          <a:xfrm>
            <a:off x="4886325" y="1359350"/>
            <a:ext cx="4134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latin typeface="Montserrat Medium"/>
                <a:ea typeface="Montserrat Medium"/>
                <a:cs typeface="Montserrat Medium"/>
                <a:sym typeface="Montserrat Medium"/>
              </a:rPr>
              <a:t>Basé sur le suivi horaire </a:t>
            </a:r>
            <a:endParaRPr u="sng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Remplissage incomplet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Commencé en Mars 2022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Besoin de moyenner en fonction des informations disponibles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>
                <a:latin typeface="Montserrat"/>
                <a:ea typeface="Montserrat"/>
                <a:cs typeface="Montserrat"/>
                <a:sym typeface="Montserrat"/>
              </a:rPr>
              <a:t>Budget estimé :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963" name="Google Shape;963;p93"/>
          <p:cNvGraphicFramePr/>
          <p:nvPr/>
        </p:nvGraphicFramePr>
        <p:xfrm>
          <a:off x="5019213" y="38467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3118200"/>
                <a:gridCol w="673350"/>
              </a:tblGrid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Masse salariale charges comprises estimée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13650€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Analyse fonctionnelle</a:t>
            </a:r>
            <a:endParaRPr/>
          </a:p>
        </p:txBody>
      </p:sp>
      <p:sp>
        <p:nvSpPr>
          <p:cNvPr id="217" name="Google Shape;217;p31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1675200" y="2094600"/>
            <a:ext cx="2210100" cy="954300"/>
          </a:xfrm>
          <a:prstGeom prst="ellipse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Siège motorisé avec stabilisation horizontale de l’assise </a:t>
            </a:r>
            <a:endParaRPr sz="1200"/>
          </a:p>
        </p:txBody>
      </p:sp>
      <p:sp>
        <p:nvSpPr>
          <p:cNvPr id="219" name="Google Shape;219;p31"/>
          <p:cNvSpPr/>
          <p:nvPr/>
        </p:nvSpPr>
        <p:spPr>
          <a:xfrm>
            <a:off x="1795000" y="1411471"/>
            <a:ext cx="1195500" cy="4923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Utilisateur</a:t>
            </a:r>
            <a:endParaRPr sz="1100"/>
          </a:p>
        </p:txBody>
      </p:sp>
      <p:sp>
        <p:nvSpPr>
          <p:cNvPr id="220" name="Google Shape;220;p31"/>
          <p:cNvSpPr/>
          <p:nvPr/>
        </p:nvSpPr>
        <p:spPr>
          <a:xfrm>
            <a:off x="3885300" y="1893725"/>
            <a:ext cx="1707600" cy="492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Environnement</a:t>
            </a:r>
            <a:endParaRPr sz="1100"/>
          </a:p>
        </p:txBody>
      </p:sp>
      <p:sp>
        <p:nvSpPr>
          <p:cNvPr id="221" name="Google Shape;221;p31"/>
          <p:cNvSpPr/>
          <p:nvPr/>
        </p:nvSpPr>
        <p:spPr>
          <a:xfrm>
            <a:off x="1204750" y="3249775"/>
            <a:ext cx="1195500" cy="4923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Prix</a:t>
            </a:r>
            <a:endParaRPr sz="1100"/>
          </a:p>
        </p:txBody>
      </p:sp>
      <p:sp>
        <p:nvSpPr>
          <p:cNvPr id="222" name="Google Shape;222;p31"/>
          <p:cNvSpPr/>
          <p:nvPr/>
        </p:nvSpPr>
        <p:spPr>
          <a:xfrm>
            <a:off x="271200" y="2283650"/>
            <a:ext cx="1195500" cy="492300"/>
          </a:xfrm>
          <a:prstGeom prst="ellipse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Sécurité</a:t>
            </a:r>
            <a:endParaRPr sz="1100"/>
          </a:p>
        </p:txBody>
      </p:sp>
      <p:sp>
        <p:nvSpPr>
          <p:cNvPr id="223" name="Google Shape;223;p31"/>
          <p:cNvSpPr/>
          <p:nvPr/>
        </p:nvSpPr>
        <p:spPr>
          <a:xfrm>
            <a:off x="2511475" y="1898675"/>
            <a:ext cx="1406425" cy="321475"/>
          </a:xfrm>
          <a:custGeom>
            <a:rect b="b" l="l" r="r" t="t"/>
            <a:pathLst>
              <a:path extrusionOk="0" h="12859" w="56257">
                <a:moveTo>
                  <a:pt x="0" y="0"/>
                </a:moveTo>
                <a:cubicBezTo>
                  <a:pt x="4219" y="1741"/>
                  <a:pt x="15940" y="8305"/>
                  <a:pt x="25316" y="10448"/>
                </a:cubicBezTo>
                <a:cubicBezTo>
                  <a:pt x="34692" y="12591"/>
                  <a:pt x="51100" y="12457"/>
                  <a:pt x="56257" y="12859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4" name="Google Shape;224;p31"/>
          <p:cNvSpPr/>
          <p:nvPr/>
        </p:nvSpPr>
        <p:spPr>
          <a:xfrm>
            <a:off x="2019225" y="2995549"/>
            <a:ext cx="339981" cy="279416"/>
          </a:xfrm>
          <a:custGeom>
            <a:rect b="b" l="l" r="r" t="t"/>
            <a:pathLst>
              <a:path extrusionOk="0" h="9645" w="12055">
                <a:moveTo>
                  <a:pt x="0" y="9645"/>
                </a:moveTo>
                <a:cubicBezTo>
                  <a:pt x="1607" y="8908"/>
                  <a:pt x="7635" y="6832"/>
                  <a:pt x="9644" y="5224"/>
                </a:cubicBezTo>
                <a:cubicBezTo>
                  <a:pt x="11653" y="3617"/>
                  <a:pt x="11653" y="871"/>
                  <a:pt x="12055" y="0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5" name="Google Shape;225;p31"/>
          <p:cNvSpPr/>
          <p:nvPr/>
        </p:nvSpPr>
        <p:spPr>
          <a:xfrm rot="5181630">
            <a:off x="3378784" y="2968675"/>
            <a:ext cx="325690" cy="352634"/>
          </a:xfrm>
          <a:custGeom>
            <a:rect b="b" l="l" r="r" t="t"/>
            <a:pathLst>
              <a:path extrusionOk="0" h="9645" w="12055">
                <a:moveTo>
                  <a:pt x="0" y="9645"/>
                </a:moveTo>
                <a:cubicBezTo>
                  <a:pt x="1607" y="8908"/>
                  <a:pt x="7635" y="6832"/>
                  <a:pt x="9644" y="5224"/>
                </a:cubicBezTo>
                <a:cubicBezTo>
                  <a:pt x="11653" y="3617"/>
                  <a:pt x="11653" y="871"/>
                  <a:pt x="12055" y="0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6" name="Google Shape;226;p31"/>
          <p:cNvSpPr/>
          <p:nvPr/>
        </p:nvSpPr>
        <p:spPr>
          <a:xfrm>
            <a:off x="3646900" y="3177725"/>
            <a:ext cx="1195500" cy="4923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Energie</a:t>
            </a:r>
            <a:endParaRPr sz="1100"/>
          </a:p>
        </p:txBody>
      </p:sp>
      <p:sp>
        <p:nvSpPr>
          <p:cNvPr id="227" name="Google Shape;227;p31"/>
          <p:cNvSpPr/>
          <p:nvPr/>
        </p:nvSpPr>
        <p:spPr>
          <a:xfrm>
            <a:off x="1476750" y="1898675"/>
            <a:ext cx="673075" cy="632900"/>
          </a:xfrm>
          <a:custGeom>
            <a:rect b="b" l="l" r="r" t="t"/>
            <a:pathLst>
              <a:path extrusionOk="0" h="25316" w="26923">
                <a:moveTo>
                  <a:pt x="0" y="25316"/>
                </a:moveTo>
                <a:cubicBezTo>
                  <a:pt x="3148" y="24044"/>
                  <a:pt x="14399" y="21900"/>
                  <a:pt x="18886" y="17681"/>
                </a:cubicBezTo>
                <a:cubicBezTo>
                  <a:pt x="23373" y="13462"/>
                  <a:pt x="25584" y="2947"/>
                  <a:pt x="26923" y="0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8" name="Google Shape;228;p31"/>
          <p:cNvSpPr/>
          <p:nvPr/>
        </p:nvSpPr>
        <p:spPr>
          <a:xfrm>
            <a:off x="3877725" y="2310550"/>
            <a:ext cx="200900" cy="180825"/>
          </a:xfrm>
          <a:custGeom>
            <a:rect b="b" l="l" r="r" t="t"/>
            <a:pathLst>
              <a:path extrusionOk="0" h="7233" w="8036">
                <a:moveTo>
                  <a:pt x="8036" y="0"/>
                </a:moveTo>
                <a:cubicBezTo>
                  <a:pt x="7500" y="1005"/>
                  <a:pt x="6161" y="4823"/>
                  <a:pt x="4822" y="6028"/>
                </a:cubicBezTo>
                <a:cubicBezTo>
                  <a:pt x="3483" y="7234"/>
                  <a:pt x="804" y="7032"/>
                  <a:pt x="0" y="7233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9" name="Google Shape;229;p31"/>
          <p:cNvSpPr/>
          <p:nvPr/>
        </p:nvSpPr>
        <p:spPr>
          <a:xfrm>
            <a:off x="1416475" y="2652125"/>
            <a:ext cx="311425" cy="58600"/>
          </a:xfrm>
          <a:custGeom>
            <a:rect b="b" l="l" r="r" t="t"/>
            <a:pathLst>
              <a:path extrusionOk="0" h="2344" w="12457">
                <a:moveTo>
                  <a:pt x="0" y="0"/>
                </a:moveTo>
                <a:cubicBezTo>
                  <a:pt x="1273" y="335"/>
                  <a:pt x="5559" y="1674"/>
                  <a:pt x="7635" y="2009"/>
                </a:cubicBezTo>
                <a:cubicBezTo>
                  <a:pt x="9711" y="2344"/>
                  <a:pt x="11653" y="2009"/>
                  <a:pt x="12457" y="2009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aphicFrame>
        <p:nvGraphicFramePr>
          <p:cNvPr id="230" name="Google Shape;230;p31"/>
          <p:cNvGraphicFramePr/>
          <p:nvPr/>
        </p:nvGraphicFramePr>
        <p:xfrm>
          <a:off x="5759450" y="123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{2E8DA611-0D3C-4AF8-A8C1-4CD4845CAD12}</a:tableStyleId>
              </a:tblPr>
              <a:tblGrid>
                <a:gridCol w="530400"/>
                <a:gridCol w="2619950"/>
              </a:tblGrid>
              <a:tr h="565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FP1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Assurer le confort de l’utilisateur quelque soit le type de terrain (pente, obstacles, irrégularités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FP2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Assurer la sécurité de l’utilisateur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FC1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Pouvoir rouler sur tout type de terrain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FC2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Être autonome en énergie (batterie)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FC3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Rester abordable par rapport au prix initial du siège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FC4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Être sécurisé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1" name="Google Shape;231;p31"/>
          <p:cNvSpPr txBox="1"/>
          <p:nvPr/>
        </p:nvSpPr>
        <p:spPr>
          <a:xfrm>
            <a:off x="3023825" y="1828350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FP1</a:t>
            </a:r>
            <a:endParaRPr sz="1200"/>
          </a:p>
        </p:txBody>
      </p:sp>
      <p:sp>
        <p:nvSpPr>
          <p:cNvPr id="232" name="Google Shape;232;p31"/>
          <p:cNvSpPr txBox="1"/>
          <p:nvPr/>
        </p:nvSpPr>
        <p:spPr>
          <a:xfrm>
            <a:off x="1501738" y="1955225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FP2</a:t>
            </a:r>
            <a:endParaRPr sz="1200"/>
          </a:p>
        </p:txBody>
      </p:sp>
      <p:sp>
        <p:nvSpPr>
          <p:cNvPr id="233" name="Google Shape;233;p31"/>
          <p:cNvSpPr txBox="1"/>
          <p:nvPr/>
        </p:nvSpPr>
        <p:spPr>
          <a:xfrm>
            <a:off x="4009300" y="2359850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FC1</a:t>
            </a:r>
            <a:endParaRPr sz="1200"/>
          </a:p>
        </p:txBody>
      </p:sp>
      <p:sp>
        <p:nvSpPr>
          <p:cNvPr id="234" name="Google Shape;234;p31"/>
          <p:cNvSpPr txBox="1"/>
          <p:nvPr/>
        </p:nvSpPr>
        <p:spPr>
          <a:xfrm>
            <a:off x="3455525" y="2808425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FC2</a:t>
            </a:r>
            <a:endParaRPr sz="1200"/>
          </a:p>
        </p:txBody>
      </p:sp>
      <p:sp>
        <p:nvSpPr>
          <p:cNvPr id="235" name="Google Shape;235;p31"/>
          <p:cNvSpPr txBox="1"/>
          <p:nvPr/>
        </p:nvSpPr>
        <p:spPr>
          <a:xfrm>
            <a:off x="2307375" y="3048900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FC3</a:t>
            </a:r>
            <a:endParaRPr sz="1200"/>
          </a:p>
        </p:txBody>
      </p:sp>
      <p:sp>
        <p:nvSpPr>
          <p:cNvPr id="236" name="Google Shape;236;p31"/>
          <p:cNvSpPr txBox="1"/>
          <p:nvPr/>
        </p:nvSpPr>
        <p:spPr>
          <a:xfrm>
            <a:off x="1204750" y="2719400"/>
            <a:ext cx="62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FC4</a:t>
            </a:r>
            <a:endParaRPr sz="120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94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Budget</a:t>
            </a:r>
            <a:endParaRPr/>
          </a:p>
        </p:txBody>
      </p:sp>
      <p:sp>
        <p:nvSpPr>
          <p:cNvPr id="969" name="Google Shape;969;p94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70" name="Google Shape;970;p94"/>
          <p:cNvSpPr txBox="1"/>
          <p:nvPr/>
        </p:nvSpPr>
        <p:spPr>
          <a:xfrm>
            <a:off x="1417925" y="932425"/>
            <a:ext cx="201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>
                <a:latin typeface="Montserrat"/>
                <a:ea typeface="Montserrat"/>
                <a:cs typeface="Montserrat"/>
                <a:sym typeface="Montserrat"/>
              </a:rPr>
              <a:t>Budget prévisionnel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1" name="Google Shape;971;p94"/>
          <p:cNvSpPr txBox="1"/>
          <p:nvPr/>
        </p:nvSpPr>
        <p:spPr>
          <a:xfrm>
            <a:off x="5796325" y="932425"/>
            <a:ext cx="201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>
                <a:latin typeface="Montserrat"/>
                <a:ea typeface="Montserrat"/>
                <a:cs typeface="Montserrat"/>
                <a:sym typeface="Montserrat"/>
              </a:rPr>
              <a:t>Dépenses réelles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72" name="Google Shape;972;p94" title="Graphiq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50" y="1269300"/>
            <a:ext cx="3408048" cy="19766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73" name="Google Shape;973;p94"/>
          <p:cNvGraphicFramePr/>
          <p:nvPr/>
        </p:nvGraphicFramePr>
        <p:xfrm>
          <a:off x="975175" y="3298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1733550"/>
                <a:gridCol w="952500"/>
              </a:tblGrid>
              <a:tr h="200025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Budget prévisionnel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 hMerge="1"/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Masse salariale consulting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   5 532,78 €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Masse salariale groupe projet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   24 388,00 €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Dépenses matérielles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   1 000,00 €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Total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   30 920,78 €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974" name="Google Shape;974;p94"/>
          <p:cNvSpPr txBox="1"/>
          <p:nvPr/>
        </p:nvSpPr>
        <p:spPr>
          <a:xfrm>
            <a:off x="4181700" y="4621725"/>
            <a:ext cx="78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Budget</a:t>
            </a:r>
            <a:endParaRPr/>
          </a:p>
        </p:txBody>
      </p:sp>
      <p:graphicFrame>
        <p:nvGraphicFramePr>
          <p:cNvPr id="975" name="Google Shape;975;p94"/>
          <p:cNvGraphicFramePr/>
          <p:nvPr/>
        </p:nvGraphicFramePr>
        <p:xfrm>
          <a:off x="5461150" y="3298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{01794CA0-6949-467F-B4A8-22E450A6A866}</a:tableStyleId>
              </a:tblPr>
              <a:tblGrid>
                <a:gridCol w="1733550"/>
                <a:gridCol w="952500"/>
              </a:tblGrid>
              <a:tr h="200025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Budget réel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 hMerge="1"/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Masse salariale consulting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3 871,12 €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Masse salariale groupe projet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13 650,00 €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Dépenses matérielles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2 600,94 €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Total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20 122,06 €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pic>
        <p:nvPicPr>
          <p:cNvPr id="976" name="Google Shape;976;p94" title="Graphiqu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5954" y="1332625"/>
            <a:ext cx="3096447" cy="191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95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sp>
        <p:nvSpPr>
          <p:cNvPr id="982" name="Google Shape;982;p95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83" name="Google Shape;983;p95"/>
          <p:cNvSpPr txBox="1"/>
          <p:nvPr>
            <p:ph type="title"/>
          </p:nvPr>
        </p:nvSpPr>
        <p:spPr>
          <a:xfrm>
            <a:off x="7074750" y="2782000"/>
            <a:ext cx="139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Merci !</a:t>
            </a:r>
            <a:r>
              <a:rPr lang="fr"/>
              <a:t>on</a:t>
            </a:r>
            <a:endParaRPr/>
          </a:p>
        </p:txBody>
      </p:sp>
      <p:pic>
        <p:nvPicPr>
          <p:cNvPr id="984" name="Google Shape;984;p95" title="FauteuilRoulantComplet_control_compar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010174"/>
            <a:ext cx="4373650" cy="328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96"/>
          <p:cNvSpPr txBox="1"/>
          <p:nvPr>
            <p:ph type="title"/>
          </p:nvPr>
        </p:nvSpPr>
        <p:spPr>
          <a:xfrm>
            <a:off x="311700" y="2438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Annexes</a:t>
            </a:r>
            <a:endParaRPr/>
          </a:p>
        </p:txBody>
      </p:sp>
      <p:sp>
        <p:nvSpPr>
          <p:cNvPr id="990" name="Google Shape;990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97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Annexes - Profil projet</a:t>
            </a:r>
            <a:endParaRPr/>
          </a:p>
        </p:txBody>
      </p:sp>
      <p:sp>
        <p:nvSpPr>
          <p:cNvPr id="996" name="Google Shape;996;p97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97" name="Google Shape;997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6275" y="975275"/>
            <a:ext cx="3909074" cy="3405999"/>
          </a:xfrm>
          <a:prstGeom prst="rect">
            <a:avLst/>
          </a:prstGeom>
          <a:noFill/>
          <a:ln>
            <a:noFill/>
          </a:ln>
        </p:spPr>
      </p:pic>
      <p:sp>
        <p:nvSpPr>
          <p:cNvPr id="998" name="Google Shape;998;p97"/>
          <p:cNvSpPr txBox="1"/>
          <p:nvPr/>
        </p:nvSpPr>
        <p:spPr>
          <a:xfrm>
            <a:off x="3532663" y="4589675"/>
            <a:ext cx="225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Profil projet v2.pdf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98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Annexes - Matrice SWOT</a:t>
            </a:r>
            <a:endParaRPr/>
          </a:p>
        </p:txBody>
      </p:sp>
      <p:sp>
        <p:nvSpPr>
          <p:cNvPr id="1004" name="Google Shape;1004;p98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05" name="Google Shape;1005;p98"/>
          <p:cNvSpPr txBox="1"/>
          <p:nvPr/>
        </p:nvSpPr>
        <p:spPr>
          <a:xfrm>
            <a:off x="3761400" y="4674475"/>
            <a:ext cx="162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Matrice SWOT v2</a:t>
            </a:r>
            <a:endParaRPr/>
          </a:p>
        </p:txBody>
      </p:sp>
      <p:pic>
        <p:nvPicPr>
          <p:cNvPr id="1006" name="Google Shape;1006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7675" y="905162"/>
            <a:ext cx="4748649" cy="356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99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Annexes - Calcul budget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99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13" name="Google Shape;1013;p99"/>
          <p:cNvPicPr preferRelativeResize="0"/>
          <p:nvPr/>
        </p:nvPicPr>
        <p:blipFill rotWithShape="1">
          <a:blip r:embed="rId3">
            <a:alphaModFix/>
          </a:blip>
          <a:srcRect b="5419" l="0" r="0" t="0"/>
          <a:stretch/>
        </p:blipFill>
        <p:spPr>
          <a:xfrm>
            <a:off x="2435788" y="968300"/>
            <a:ext cx="4272426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00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Annexes - Calcul budget</a:t>
            </a:r>
            <a:endParaRPr/>
          </a:p>
        </p:txBody>
      </p:sp>
      <p:sp>
        <p:nvSpPr>
          <p:cNvPr id="1019" name="Google Shape;1019;p100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20" name="Google Shape;1020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425" y="1699025"/>
            <a:ext cx="691515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type="title"/>
          </p:nvPr>
        </p:nvSpPr>
        <p:spPr>
          <a:xfrm>
            <a:off x="311700" y="12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Bilan des critères techniques </a:t>
            </a:r>
            <a:endParaRPr/>
          </a:p>
        </p:txBody>
      </p:sp>
      <p:sp>
        <p:nvSpPr>
          <p:cNvPr id="242" name="Google Shape;242;p32"/>
          <p:cNvSpPr txBox="1"/>
          <p:nvPr>
            <p:ph idx="12" type="sldNum"/>
          </p:nvPr>
        </p:nvSpPr>
        <p:spPr>
          <a:xfrm>
            <a:off x="8472458" y="4625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rgbClr val="4A86E8"/>
                </a:solidFill>
              </a:rPr>
              <a:t>‹#›</a:t>
            </a:fld>
            <a:endParaRPr>
              <a:solidFill>
                <a:srgbClr val="4A86E8"/>
              </a:solidFill>
            </a:endParaRPr>
          </a:p>
        </p:txBody>
      </p:sp>
      <p:pic>
        <p:nvPicPr>
          <p:cNvPr id="243" name="Google Shape;243;p32"/>
          <p:cNvPicPr preferRelativeResize="0"/>
          <p:nvPr/>
        </p:nvPicPr>
        <p:blipFill rotWithShape="1">
          <a:blip r:embed="rId3">
            <a:alphaModFix/>
          </a:blip>
          <a:srcRect b="17945" l="0" r="0" t="0"/>
          <a:stretch/>
        </p:blipFill>
        <p:spPr>
          <a:xfrm>
            <a:off x="1159900" y="963850"/>
            <a:ext cx="6722849" cy="413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type="ctrTitle"/>
          </p:nvPr>
        </p:nvSpPr>
        <p:spPr>
          <a:xfrm>
            <a:off x="202000" y="2413300"/>
            <a:ext cx="8520600" cy="9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 la solution technique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9" name="Google Shape;24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